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2"/>
    <p:sldId id="283" r:id="rId3"/>
    <p:sldId id="257" r:id="rId4"/>
    <p:sldId id="277" r:id="rId5"/>
    <p:sldId id="278" r:id="rId6"/>
    <p:sldId id="273" r:id="rId7"/>
    <p:sldId id="279" r:id="rId8"/>
    <p:sldId id="280" r:id="rId9"/>
    <p:sldId id="281" r:id="rId10"/>
    <p:sldId id="282" r:id="rId11"/>
    <p:sldId id="291" r:id="rId12"/>
    <p:sldId id="292" r:id="rId13"/>
    <p:sldId id="293" r:id="rId14"/>
    <p:sldId id="294" r:id="rId15"/>
    <p:sldId id="295" r:id="rId16"/>
    <p:sldId id="296" r:id="rId17"/>
    <p:sldId id="319" r:id="rId18"/>
    <p:sldId id="320" r:id="rId19"/>
    <p:sldId id="318" r:id="rId20"/>
    <p:sldId id="274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1" r:id="rId35"/>
    <p:sldId id="310" r:id="rId36"/>
    <p:sldId id="312" r:id="rId37"/>
    <p:sldId id="313" r:id="rId38"/>
    <p:sldId id="314" r:id="rId39"/>
    <p:sldId id="316" r:id="rId40"/>
    <p:sldId id="321" r:id="rId41"/>
    <p:sldId id="322" r:id="rId42"/>
    <p:sldId id="323" r:id="rId43"/>
  </p:sldIdLst>
  <p:sldSz cx="12192000" cy="6858000"/>
  <p:notesSz cx="6858000" cy="9144000"/>
  <p:embeddedFontLst>
    <p:embeddedFont>
      <p:font typeface="Montserrat Black" panose="00000A00000000000000" pitchFamily="2" charset="0"/>
      <p:bold r:id="rId45"/>
      <p:boldItalic r:id="rId46"/>
    </p:embeddedFont>
    <p:embeddedFont>
      <p:font typeface="나눔고딕" panose="020D0604000000000000" pitchFamily="50" charset="-127"/>
      <p:regular r:id="rId47"/>
      <p:bold r:id="rId48"/>
    </p:embeddedFont>
    <p:embeddedFont>
      <p:font typeface="나눔고딕 ExtraBold" panose="020D0904000000000000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F7F"/>
    <a:srgbClr val="ECBFC0"/>
    <a:srgbClr val="DA7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5" autoAdjust="0"/>
    <p:restoredTop sz="94660"/>
  </p:normalViewPr>
  <p:slideViewPr>
    <p:cSldViewPr>
      <p:cViewPr varScale="1">
        <p:scale>
          <a:sx n="96" d="100"/>
          <a:sy n="96" d="100"/>
        </p:scale>
        <p:origin x="252" y="54"/>
      </p:cViewPr>
      <p:guideLst>
        <p:guide orient="horz" pos="3974"/>
        <p:guide pos="665"/>
        <p:guide orient="horz" pos="799"/>
        <p:guide pos="701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B20DB-EC97-4177-B3A5-2E5C4D485D27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B5E4D-F8AF-453B-8BAC-FA8A1435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4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목차는 다음과 같습니다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선정 배경 및 목표부터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소감까지 진행하겠습니다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96281-BAFA-F027-8230-A0BC491C0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4ACEDE-1E03-90C3-47BA-BA4EC7577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E66AB-212B-5154-0B97-3F941D1C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10EF4D-7C79-6270-2D6F-74EBCE96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17EE4-4B7C-BB62-ECCF-96A1E4D9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32576D-2D7E-2645-15AB-28A1039C42DF}"/>
              </a:ext>
            </a:extLst>
          </p:cNvPr>
          <p:cNvSpPr/>
          <p:nvPr userDrawn="1"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43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BA019-7084-F245-7541-FDCC83E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12B11E-A73C-90DE-0BCB-AB6AD47FD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14E9F9-0731-9C2D-8F1D-3547E3F5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9F062-0FFA-5918-CB71-CE89F34E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520D2-E444-428C-6732-00EBD5CC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308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4C4002-9386-EAED-E9FB-0C5AEA255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0FBCD5-1C2F-87AF-D1C2-5DEC33E96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3CF66-03A1-4232-8E0D-8CFD427C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966C2-7490-6572-872B-23741777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786DD-CB41-257F-F271-2A8AD9A1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439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E1D56A-CAE8-2D74-A431-571F6115825D}"/>
              </a:ext>
            </a:extLst>
          </p:cNvPr>
          <p:cNvSpPr txBox="1"/>
          <p:nvPr userDrawn="1"/>
        </p:nvSpPr>
        <p:spPr>
          <a:xfrm>
            <a:off x="3048000" y="660387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i="0" dirty="0">
                <a:solidFill>
                  <a:srgbClr val="DF7F7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공공 데이터 기반의 카페 입지 전략 분석</a:t>
            </a:r>
            <a:endParaRPr lang="en-US" altLang="ko-KR" sz="1000" b="1" dirty="0">
              <a:solidFill>
                <a:srgbClr val="D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81B0D-D781-CA31-0AD1-E712F1ED1560}"/>
              </a:ext>
            </a:extLst>
          </p:cNvPr>
          <p:cNvSpPr txBox="1"/>
          <p:nvPr userDrawn="1"/>
        </p:nvSpPr>
        <p:spPr>
          <a:xfrm>
            <a:off x="5951984" y="660387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B3ABB00-06CE-43C0-8B0A-E68662777228}" type="slidenum">
              <a:rPr lang="ko-KR" altLang="en-US" sz="1000" b="1" smtClean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r"/>
              <a:t>‹#›</a:t>
            </a:fld>
            <a:r>
              <a:rPr lang="ko-KR" altLang="en-US" sz="1000" b="1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42</a:t>
            </a:r>
            <a:endParaRPr lang="ko-KR" altLang="en-US" sz="1000" b="1" dirty="0">
              <a:solidFill>
                <a:srgbClr val="D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12A007-0A97-76F8-A844-3C170F71EBBE}"/>
              </a:ext>
            </a:extLst>
          </p:cNvPr>
          <p:cNvSpPr/>
          <p:nvPr userDrawn="1"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089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710AB-0D1C-ED6F-2990-C889101C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45EA5-2FAC-B2D4-26B2-89EBE4640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9E34C4-0972-F0E3-5650-B11E3D68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250F8-BF6E-8B4E-5247-E4C914FD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3AC84-57A8-10EF-CF74-8F9CFF36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텍스트, 엠블럼, 상징, 로고이(가) 표시된 사진&#10;&#10;자동 생성된 설명">
            <a:extLst>
              <a:ext uri="{FF2B5EF4-FFF2-40B4-BE49-F238E27FC236}">
                <a16:creationId xmlns:a16="http://schemas.microsoft.com/office/drawing/2014/main" id="{037FB4C7-ECC1-BB3B-38B9-865E754D5B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5380841"/>
            <a:ext cx="980728" cy="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09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60013-ED59-77B6-E57C-F368D0FC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1FA0F-F2EC-20E2-A540-BAA8E16B6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97FE6-5BDC-3164-0366-96242F4B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76358-43B7-6B7D-D084-AE8EE8B7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DA510-0224-237A-F375-E21D07F9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0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74D12-4188-DFB2-03CF-FB8B1C7F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38FA8-2686-1D45-FC07-3FCC04617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1EB3C-3AAA-116B-79D6-C5ABA354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17C9E-9DD4-9566-70CD-81C5D838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D35607-13A7-D656-94AD-3AF9DEEC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64B49-70D7-BFCB-E7B0-50036F81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5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83F4C-5F3C-C7EB-C489-E852A70B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FB10C-3C2A-900F-26E1-CDC8B334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E7A27-7E93-3541-CC6A-E7E014B72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8AB58C-3CB8-6B00-313C-5E53F58A2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E887BE-FD0A-5036-0813-76E42F273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E9AEB-7EB4-FCA9-0BDF-D4ADFB13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770F3A-FAC4-B6FD-E1B8-CA3822B6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9C7839-7597-8EC2-487F-484DB8A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96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D4DE5-D539-DC15-E3E1-5B9B4C8D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CC94A-00B6-CFFC-C797-71A68A54F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E6602B-F93F-CDD1-AAEF-025C15E6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FED715-8977-05E5-0716-BB85D4A1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5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2E7817-BC1E-9125-2737-26E266B2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2F499D-B00C-12D5-BCC9-34AF1BE7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86ED1-C4D0-41A8-6AC5-67CDC62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15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68D4-0418-5BE7-0823-74F4788C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26C44A-107B-567B-F1DB-3AF6898A8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565A5-BFD6-4A6E-F3FB-9365BFBA1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7CE29-37E1-4440-80C7-A4A87EA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8E39D3-18B3-B8C5-B2E7-F3538D8A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69555-9B62-AD7D-05F1-69B46445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33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C469B-5A67-3E90-06E3-58E23076C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8A107E-CD69-544B-FA2C-7DE349FEE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1C5393-FA05-5B79-2BE7-68941717F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92E29-C884-5C12-4DBD-FAB22B87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BA2A1-1C9F-A2AE-8BB5-18BEC85C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9C1D3E-8D1A-5E9B-DDFC-EF5434E2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719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F8BF9-BE8A-B44F-3EBB-D5A4430D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8F246A-B619-00B9-0692-AE6445810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80FC6-95B5-F66E-3D50-9E9A85203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9F63F48-74F7-4B6C-B62B-E8E336CC54D8}" type="datetimeFigureOut">
              <a:rPr lang="ko-KR" altLang="en-US" smtClean="0"/>
              <a:pPr/>
              <a:t>2023-12-09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2A186-C545-AD0B-4343-21B3445E0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673AB-853A-815E-C9C2-F520454BE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B3ABB00-06CE-43C0-8B0A-E686627772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24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15584/S/1/datasetView.do" TargetMode="External"/><Relationship Id="rId7" Type="http://schemas.openxmlformats.org/officeDocument/2006/relationships/hyperlink" Target="https://data.seoul.go.kr/dataList/OA-15577/S/1/datasetView.do" TargetMode="External"/><Relationship Id="rId2" Type="http://schemas.openxmlformats.org/officeDocument/2006/relationships/hyperlink" Target="https://data.seoul.go.kr/dataList/OA-15560/S/1/datasetView.do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.seoul.go.kr/dataList/OA-21278/S/1/datasetView.do" TargetMode="External"/><Relationship Id="rId5" Type="http://schemas.openxmlformats.org/officeDocument/2006/relationships/hyperlink" Target="https://data.seoul.go.kr/dataList/OA-15572/S/1/datasetView.do" TargetMode="External"/><Relationship Id="rId4" Type="http://schemas.openxmlformats.org/officeDocument/2006/relationships/hyperlink" Target="https://data.seoul.go.kr/dataList/OA-15568/S/1/datasetView.do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20516/S/1/datasetView.do" TargetMode="External"/><Relationship Id="rId2" Type="http://schemas.openxmlformats.org/officeDocument/2006/relationships/hyperlink" Target="https://data.seoul.go.kr/dataList/OA-20543/S/1/datasetView.do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ata.seoul.go.kr/dataList/OA-12974/S/1/datasetView.do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seoul.go.kr/dataList/10614/S/2/datasetView.do" TargetMode="External"/><Relationship Id="rId3" Type="http://schemas.openxmlformats.org/officeDocument/2006/relationships/hyperlink" Target="https://data.seoul.go.kr/dataList/OA-22183/S/1/datasetView.do" TargetMode="External"/><Relationship Id="rId7" Type="http://schemas.openxmlformats.org/officeDocument/2006/relationships/hyperlink" Target="https://data.seoul.go.kr/dataList/OA-22172/S/1/datasetView.do" TargetMode="External"/><Relationship Id="rId2" Type="http://schemas.openxmlformats.org/officeDocument/2006/relationships/hyperlink" Target="https://data.seoul.go.kr/dataList/OA-22160/S/1/datasetView.do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.seoul.go.kr/dataList/OA-22166/S/1/datasetView.do" TargetMode="External"/><Relationship Id="rId5" Type="http://schemas.openxmlformats.org/officeDocument/2006/relationships/hyperlink" Target="https://data.seoul.go.kr/dataList/OA-22175/S/1/datasetView.do" TargetMode="External"/><Relationship Id="rId4" Type="http://schemas.openxmlformats.org/officeDocument/2006/relationships/hyperlink" Target="https://data.seoul.go.kr/dataList/OA-22178/S/1/datasetView.d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BB5109-800A-5E58-8B2B-897D8EE0858E}"/>
              </a:ext>
            </a:extLst>
          </p:cNvPr>
          <p:cNvSpPr/>
          <p:nvPr/>
        </p:nvSpPr>
        <p:spPr>
          <a:xfrm>
            <a:off x="0" y="611619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252B2-E946-331C-32E7-A29ACF14D48F}"/>
              </a:ext>
            </a:extLst>
          </p:cNvPr>
          <p:cNvSpPr txBox="1"/>
          <p:nvPr/>
        </p:nvSpPr>
        <p:spPr>
          <a:xfrm>
            <a:off x="3048000" y="1907135"/>
            <a:ext cx="6096000" cy="123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공공 데이터 기반의</a:t>
            </a:r>
            <a:endParaRPr lang="en-US" altLang="ko-KR" sz="3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카페 입지 전략 분석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17A99-D175-95BF-58FD-3DB1B3F8533E}"/>
              </a:ext>
            </a:extLst>
          </p:cNvPr>
          <p:cNvSpPr txBox="1"/>
          <p:nvPr/>
        </p:nvSpPr>
        <p:spPr>
          <a:xfrm>
            <a:off x="2168525" y="5219908"/>
            <a:ext cx="7854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허혁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최현민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D6DBC-0859-2ED4-1F00-72E853DBE0A2}"/>
              </a:ext>
            </a:extLst>
          </p:cNvPr>
          <p:cNvSpPr/>
          <p:nvPr/>
        </p:nvSpPr>
        <p:spPr>
          <a:xfrm>
            <a:off x="4061924" y="3350042"/>
            <a:ext cx="4068152" cy="4571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C46B6F-5896-6503-EE62-E19AC468A78F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66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171327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C84BE1-4CA9-1D5B-D417-25BA8C7D87A2}"/>
              </a:ext>
            </a:extLst>
          </p:cNvPr>
          <p:cNvSpPr/>
          <p:nvPr/>
        </p:nvSpPr>
        <p:spPr>
          <a:xfrm>
            <a:off x="354439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549477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AC902-197E-AED1-A827-DB407DB70019}"/>
              </a:ext>
            </a:extLst>
          </p:cNvPr>
          <p:cNvSpPr/>
          <p:nvPr/>
        </p:nvSpPr>
        <p:spPr>
          <a:xfrm>
            <a:off x="7468554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D925E0-B166-A9A2-A709-FF5CCC3BC0AA}"/>
              </a:ext>
            </a:extLst>
          </p:cNvPr>
          <p:cNvSpPr/>
          <p:nvPr/>
        </p:nvSpPr>
        <p:spPr>
          <a:xfrm>
            <a:off x="9130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57731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DED94B-1D07-935A-40BD-BEF22CCAD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542075"/>
              </p:ext>
            </p:extLst>
          </p:nvPr>
        </p:nvGraphicFramePr>
        <p:xfrm>
          <a:off x="10102054" y="1273179"/>
          <a:ext cx="1022525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784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608741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임대료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망원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망원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B8E019-A3FB-C34E-D65D-E42D47E54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16684"/>
              </p:ext>
            </p:extLst>
          </p:nvPr>
        </p:nvGraphicFramePr>
        <p:xfrm>
          <a:off x="4707965" y="1273181"/>
          <a:ext cx="1645626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394">
                  <a:extLst>
                    <a:ext uri="{9D8B030D-6E8A-4147-A177-3AD203B41FA5}">
                      <a16:colId xmlns:a16="http://schemas.microsoft.com/office/drawing/2014/main" val="1053214381"/>
                    </a:ext>
                  </a:extLst>
                </a:gridCol>
                <a:gridCol w="1231232">
                  <a:extLst>
                    <a:ext uri="{9D8B030D-6E8A-4147-A177-3AD203B41FA5}">
                      <a16:colId xmlns:a16="http://schemas.microsoft.com/office/drawing/2014/main" val="499316821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 소득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2069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52450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2685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25687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762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76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11983"/>
              </p:ext>
            </p:extLst>
          </p:nvPr>
        </p:nvGraphicFramePr>
        <p:xfrm>
          <a:off x="2876843" y="1273181"/>
          <a:ext cx="1407110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470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39640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9A42B1-D5DA-01A0-193F-490646A9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48114"/>
              </p:ext>
            </p:extLst>
          </p:nvPr>
        </p:nvGraphicFramePr>
        <p:xfrm>
          <a:off x="6777603" y="1273181"/>
          <a:ext cx="145390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262">
                  <a:extLst>
                    <a:ext uri="{9D8B030D-6E8A-4147-A177-3AD203B41FA5}">
                      <a16:colId xmlns:a16="http://schemas.microsoft.com/office/drawing/2014/main" val="1156773015"/>
                    </a:ext>
                  </a:extLst>
                </a:gridCol>
                <a:gridCol w="1039641">
                  <a:extLst>
                    <a:ext uri="{9D8B030D-6E8A-4147-A177-3AD203B41FA5}">
                      <a16:colId xmlns:a16="http://schemas.microsoft.com/office/drawing/2014/main" val="351889426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당월 매출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390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8581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128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4716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4154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9205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7C40636-3BFC-3F85-8EE0-1E78AC6BF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39725"/>
              </p:ext>
            </p:extLst>
          </p:nvPr>
        </p:nvGraphicFramePr>
        <p:xfrm>
          <a:off x="8655518" y="1273181"/>
          <a:ext cx="1022525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784">
                  <a:extLst>
                    <a:ext uri="{9D8B030D-6E8A-4147-A177-3AD203B41FA5}">
                      <a16:colId xmlns:a16="http://schemas.microsoft.com/office/drawing/2014/main" val="3014425631"/>
                    </a:ext>
                  </a:extLst>
                </a:gridCol>
                <a:gridCol w="608741">
                  <a:extLst>
                    <a:ext uri="{9D8B030D-6E8A-4147-A177-3AD203B41FA5}">
                      <a16:colId xmlns:a16="http://schemas.microsoft.com/office/drawing/2014/main" val="2489781639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8093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524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87296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374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신수동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3309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176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05784"/>
              </p:ext>
            </p:extLst>
          </p:nvPr>
        </p:nvGraphicFramePr>
        <p:xfrm>
          <a:off x="1045721" y="1273181"/>
          <a:ext cx="1407110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470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39640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1713277" y="3645032"/>
            <a:ext cx="89360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cf.)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적은 점포수가 좋은 상권인가에 대한 의문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786C6A5-7D32-69C9-CF38-B1C525E4F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05072"/>
              </p:ext>
            </p:extLst>
          </p:nvPr>
        </p:nvGraphicFramePr>
        <p:xfrm>
          <a:off x="3014232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75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455314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B2AD78-3F57-501D-CFB5-6E365CBD3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08"/>
          <a:stretch/>
        </p:blipFill>
        <p:spPr>
          <a:xfrm>
            <a:off x="1066487" y="1277469"/>
            <a:ext cx="5749593" cy="251864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B7B8ED-3F69-E01D-14CD-F539F043E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95" b="936"/>
          <a:stretch/>
        </p:blipFill>
        <p:spPr>
          <a:xfrm>
            <a:off x="1066487" y="3980681"/>
            <a:ext cx="5749593" cy="2320318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1277469"/>
            <a:ext cx="4142237" cy="2518642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Correlation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 상관관계 분석</a:t>
            </a:r>
            <a:b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필요한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column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,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펑균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천원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/m2)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사이의 상관관계를 분석하기 위해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컬럼의 데이터를 하나의 데이터프레임으로 합침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8BF44-E71C-25D1-12B3-2F7E27EABE40}"/>
              </a:ext>
            </a:extLst>
          </p:cNvPr>
          <p:cNvSpPr/>
          <p:nvPr/>
        </p:nvSpPr>
        <p:spPr>
          <a:xfrm>
            <a:off x="7533824" y="3980681"/>
            <a:ext cx="4142237" cy="2176248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Correlation Matrix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Matrix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상관 관계가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항목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노란색으로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분석 시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이상을 사용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7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337AC6-3B04-790C-9639-CAB9F455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89" y="1281686"/>
            <a:ext cx="5581605" cy="5027634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19310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53AD49-B21F-9DD1-76D7-4C27413ACEA3}"/>
              </a:ext>
            </a:extLst>
          </p:cNvPr>
          <p:cNvSpPr/>
          <p:nvPr/>
        </p:nvSpPr>
        <p:spPr>
          <a:xfrm>
            <a:off x="7157640" y="1281686"/>
            <a:ext cx="4699000" cy="5036343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상관관계 결과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0.93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0.66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= 0.65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9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0D9AA5-9585-2EA2-207E-D954C8A8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7" y="3428999"/>
            <a:ext cx="5749593" cy="287414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3428999"/>
            <a:ext cx="4142237" cy="2874150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위의 나눈 세 항목을 동마다 바차트로 표현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CFEA64-B34C-4ADC-E4B8-DB2703EC2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1"/>
          <a:stretch/>
        </p:blipFill>
        <p:spPr>
          <a:xfrm>
            <a:off x="1066487" y="1276532"/>
            <a:ext cx="5749593" cy="20578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F05E7C-80C8-5F59-0E9F-93669734C97D}"/>
              </a:ext>
            </a:extLst>
          </p:cNvPr>
          <p:cNvSpPr/>
          <p:nvPr/>
        </p:nvSpPr>
        <p:spPr>
          <a:xfrm>
            <a:off x="7533824" y="1276532"/>
            <a:ext cx="4142237" cy="20578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상관관계가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이상인 데이터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서로 나눴을 때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의미가 있는 숫자가 될 것이라 가정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행정동의 경우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사용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0.93, 0.66, 0.65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항목 각각 나누고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추가</a:t>
            </a:r>
          </a:p>
        </p:txBody>
      </p:sp>
    </p:spTree>
    <p:extLst>
      <p:ext uri="{BB962C8B-B14F-4D97-AF65-F5344CB8AC3E}">
        <p14:creationId xmlns:p14="http://schemas.microsoft.com/office/powerpoint/2010/main" val="367980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33711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DE1E27-DB27-7B8F-A975-199E2DF80441}"/>
              </a:ext>
            </a:extLst>
          </p:cNvPr>
          <p:cNvGrpSpPr/>
          <p:nvPr/>
        </p:nvGrpSpPr>
        <p:grpSpPr>
          <a:xfrm>
            <a:off x="341432" y="2028580"/>
            <a:ext cx="11509137" cy="3611025"/>
            <a:chOff x="341432" y="1788241"/>
            <a:chExt cx="11509137" cy="361102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4520610-1A29-CB64-A9D5-58C5CA45B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32" y="1788242"/>
              <a:ext cx="3680525" cy="3281516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990C15C-C1EE-CCB8-6465-1A5B8300F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89" y="1788241"/>
              <a:ext cx="3603342" cy="3281517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9C13D2F-7D0A-EAE2-C5CF-3486CEBC3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163" y="1788241"/>
              <a:ext cx="3542406" cy="3281517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DA4E4F2-04F7-FEED-600F-8CF292179F17}"/>
                </a:ext>
              </a:extLst>
            </p:cNvPr>
            <p:cNvSpPr/>
            <p:nvPr/>
          </p:nvSpPr>
          <p:spPr>
            <a:xfrm>
              <a:off x="1389606" y="5157192"/>
              <a:ext cx="1584176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 당 매출금액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F4CBD3-7F2B-A438-1F2A-3105C3F6CAAE}"/>
                </a:ext>
              </a:extLst>
            </p:cNvPr>
            <p:cNvSpPr/>
            <p:nvPr/>
          </p:nvSpPr>
          <p:spPr>
            <a:xfrm>
              <a:off x="5156948" y="5157192"/>
              <a:ext cx="201622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 당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823551-453E-D854-4796-A21C9836B31C}"/>
                </a:ext>
              </a:extLst>
            </p:cNvPr>
            <p:cNvSpPr/>
            <p:nvPr/>
          </p:nvSpPr>
          <p:spPr>
            <a:xfrm>
              <a:off x="9071254" y="5157192"/>
              <a:ext cx="201622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 당 매출금액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02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9E5BC0-A8B3-9585-99C8-00EB618D8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14918"/>
              </p:ext>
            </p:extLst>
          </p:nvPr>
        </p:nvGraphicFramePr>
        <p:xfrm>
          <a:off x="3014234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2099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606000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02021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096869"/>
              </p:ext>
            </p:extLst>
          </p:nvPr>
        </p:nvGraphicFramePr>
        <p:xfrm>
          <a:off x="500593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</a:t>
                      </a:r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88883"/>
              </p:ext>
            </p:extLst>
          </p:nvPr>
        </p:nvGraphicFramePr>
        <p:xfrm>
          <a:off x="104571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매출금액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2099780" y="3645032"/>
            <a:ext cx="79924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상관관계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성산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61703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9BC325-BC8D-5F03-E2DF-18A307B33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584050"/>
              </p:ext>
            </p:extLst>
          </p:nvPr>
        </p:nvGraphicFramePr>
        <p:xfrm>
          <a:off x="8966158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 당 매출금액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52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425007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786457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532C3A-2615-8182-B1F4-661078C4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82342"/>
              </p:ext>
            </p:extLst>
          </p:nvPr>
        </p:nvGraphicFramePr>
        <p:xfrm>
          <a:off x="3014234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4058353" y="3645032"/>
            <a:ext cx="387822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 전처리와 상관관계 분석을 통한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소계를 합계 처리함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합계 한 종합점수 결과 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4279690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90BA92-FCA6-8ADE-05DF-E3D0121B8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981444"/>
              </p:ext>
            </p:extLst>
          </p:nvPr>
        </p:nvGraphicFramePr>
        <p:xfrm>
          <a:off x="6820458" y="1273181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401CF6-53AF-BDA9-6226-57F74B3E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937381"/>
              </p:ext>
            </p:extLst>
          </p:nvPr>
        </p:nvGraphicFramePr>
        <p:xfrm>
          <a:off x="3205959" y="1273181"/>
          <a:ext cx="2160241" cy="2188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67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532C3A-2615-8182-B1F4-661078C4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81249"/>
              </p:ext>
            </p:extLst>
          </p:nvPr>
        </p:nvGraphicFramePr>
        <p:xfrm>
          <a:off x="2482897" y="1268413"/>
          <a:ext cx="2160241" cy="2155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566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5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72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5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5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5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2482897" y="3947966"/>
            <a:ext cx="7226206" cy="2357871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마포구에서 카페를 창업하기에 가장 적합한 동으로 결정 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의문점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 점포 수가 적을 수록 경쟁이 낮을 확률이 높으므로 점포수가 적을수록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가점을 주면 된다는 생각으로 점포수를 계산 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좋기 때문에 점포수가 많을 수도 있지 않을까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하는 생각에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제외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시킴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서교동 카페 매장수는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538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상암동은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119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4" y="755792"/>
            <a:ext cx="563326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2 - </a:t>
            </a:r>
            <a:r>
              <a:rPr lang="ko-KR" altLang="en-US" sz="1400" b="1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의문점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F82598F6-AB7C-9D4B-FE9D-306307150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23" y="1268413"/>
            <a:ext cx="432048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912511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2693622" y="4129588"/>
            <a:ext cx="6804756" cy="1972619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간의 비중을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두었는데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F&amp;B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산업의 특성상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임대료는 매출의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10~15%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차지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당월 매출 금액을 비중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 가정하면 임대료는 많이 줘도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0.2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부여하는 것이 합리적임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하지만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당 평균 면적을 알 수가 없어서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적용이 불가함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 상권 전체의 면적만 알 수 있는 상황이라 임대료에도 비중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부여할 수 밖에 없었던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한계가 있음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4" y="755792"/>
            <a:ext cx="505719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– </a:t>
            </a:r>
            <a:r>
              <a:rPr lang="ko-KR" altLang="en-US" sz="1400" b="1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한계점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5A7826BA-4E78-81D6-CB33-C2C2E5AD0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80" y="1277761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A51841C-C477-38CA-5B70-748C83341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277761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29212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7094909" y="1264144"/>
            <a:ext cx="4041403" cy="5044581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점포 당 매출금액은 높을수록 좋은 상권임에 분명함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도화동은 상대적 매출 항목만 높고 나머지 항목에서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대부분 하위권을 기록하여 네이버에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마포구 도화동 카페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검색함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프릳츠는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서울에서 커피 맛으로 손 꼽히는 카페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도화동에서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프릳츠의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리뷰수는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11,345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 카페를 압도함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커피가 맛있어요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 “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디저트가 맛있어요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쏠린 리뷰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평가는 커피와 디저트의 압도적인 퀄리티를 의미함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실제로 커피 농장을 방문해서 원두를 구매하며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깜빠뉴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중심의 건강식 빵은 점심에 가면 모두 팔림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프릳츠의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높은 매출로 인해 데이터 왜곡이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일어났을 것으로 예상함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4" y="755792"/>
            <a:ext cx="5201216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4 - </a:t>
            </a:r>
            <a:r>
              <a:rPr lang="en-US" altLang="ko-KR" sz="1400" b="1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Outlier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75A945-0C79-ECDC-8C60-1BAEA1C9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06916"/>
              </p:ext>
            </p:extLst>
          </p:nvPr>
        </p:nvGraphicFramePr>
        <p:xfrm>
          <a:off x="1055688" y="1271579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매출금액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4828184C-80F3-E0B8-7AE5-52E2DCE4B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3684964"/>
            <a:ext cx="2180123" cy="262376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D1EC4-E1D7-4C85-2D17-15C5BB82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640" y="1271579"/>
            <a:ext cx="3301440" cy="5037146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38B8F0A-F7A8-29C7-962B-37E152BA885E}"/>
              </a:ext>
            </a:extLst>
          </p:cNvPr>
          <p:cNvSpPr/>
          <p:nvPr/>
        </p:nvSpPr>
        <p:spPr>
          <a:xfrm>
            <a:off x="5192967" y="2204864"/>
            <a:ext cx="1551105" cy="1656184"/>
          </a:xfrm>
          <a:prstGeom prst="rect">
            <a:avLst/>
          </a:prstGeom>
          <a:noFill/>
          <a:ln w="25400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4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2438973" y="2828815"/>
            <a:ext cx="1245000" cy="86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en-US" sz="4667" b="1" dirty="0" err="1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목차</a:t>
            </a:r>
            <a:endParaRPr sz="933" b="1" dirty="0">
              <a:solidFill>
                <a:srgbClr val="DF7F7F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2438973" y="3614907"/>
            <a:ext cx="1245043" cy="0"/>
          </a:xfrm>
          <a:prstGeom prst="straightConnector1">
            <a:avLst/>
          </a:prstGeom>
          <a:noFill/>
          <a:ln w="76200" cap="flat" cmpd="sng">
            <a:solidFill>
              <a:srgbClr val="DF7F7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0B62C1-B7DA-350E-AF27-33F1DFF0B93C}"/>
              </a:ext>
            </a:extLst>
          </p:cNvPr>
          <p:cNvGrpSpPr/>
          <p:nvPr/>
        </p:nvGrpSpPr>
        <p:grpSpPr>
          <a:xfrm>
            <a:off x="4511824" y="1207703"/>
            <a:ext cx="7325888" cy="4442594"/>
            <a:chOff x="6168008" y="1171605"/>
            <a:chExt cx="5669704" cy="4442594"/>
          </a:xfrm>
        </p:grpSpPr>
        <p:sp>
          <p:nvSpPr>
            <p:cNvPr id="97" name="Google Shape;97;p2"/>
            <p:cNvSpPr txBox="1"/>
            <p:nvPr/>
          </p:nvSpPr>
          <p:spPr>
            <a:xfrm>
              <a:off x="6168008" y="1171605"/>
              <a:ext cx="5956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01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6168008" y="1827006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02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6168008" y="2482407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03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6168008" y="3137808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04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6845710" y="3248640"/>
              <a:ext cx="499200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 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 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6845712" y="2593239"/>
              <a:ext cx="499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chemeClr val="dk1"/>
                </a:buClr>
                <a:buSzPts val="3440"/>
              </a:pP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Q 1.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 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6828194" y="1907060"/>
              <a:ext cx="41780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chemeClr val="dk1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데이터 처리 프로세스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6822205" y="1251659"/>
              <a:ext cx="396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시나리오</a:t>
              </a:r>
              <a:endParaRPr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6168008" y="3783175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05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6845700" y="3894007"/>
              <a:ext cx="4992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 3.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 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6168008" y="4448608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06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6845711" y="4528662"/>
              <a:ext cx="45788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 4.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컨셉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창업할 것인가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 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6168008" y="5084759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07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6845701" y="5164813"/>
              <a:ext cx="3083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결론 및 향후 과제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71FCB4-B4ED-91EE-385A-18C38326453B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9C7168-3460-9E0C-5D6E-0311D60D2154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8EFEBA83-DA2D-E615-F472-880654A8F560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D6778-3DC1-DD43-7A8B-60DAD51E7090}"/>
              </a:ext>
            </a:extLst>
          </p:cNvPr>
          <p:cNvSpPr txBox="1"/>
          <p:nvPr/>
        </p:nvSpPr>
        <p:spPr>
          <a:xfrm>
            <a:off x="983432" y="60173"/>
            <a:ext cx="6335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Q2.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 최적의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유추할 수 있을까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37EE364-FD7D-CE0E-57EE-BB1A9CADF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34822"/>
              </p:ext>
            </p:extLst>
          </p:nvPr>
        </p:nvGraphicFramePr>
        <p:xfrm>
          <a:off x="2713529" y="1520443"/>
          <a:ext cx="8637150" cy="166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지리정보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영역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상주인구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길단위인구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매출액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추정매출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서울시 상권분석서비스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소득소비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-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상권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)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경쟁력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서울시 상권분석서비스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점포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-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상권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)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407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44C0BB0-249F-AF83-EFC5-A0080349A90E}"/>
              </a:ext>
            </a:extLst>
          </p:cNvPr>
          <p:cNvSpPr txBox="1"/>
          <p:nvPr/>
        </p:nvSpPr>
        <p:spPr>
          <a:xfrm>
            <a:off x="1089799" y="1945707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47324-F5E5-9E90-1B34-D7CB58BD1732}"/>
              </a:ext>
            </a:extLst>
          </p:cNvPr>
          <p:cNvSpPr txBox="1"/>
          <p:nvPr/>
        </p:nvSpPr>
        <p:spPr>
          <a:xfrm>
            <a:off x="1089799" y="4845230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7F2FD7-B487-D455-EEDF-BA4E3E1F9B4E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F4563EA-91BE-EAC1-B9EB-7B535949A842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16739C-0B16-31BC-1D27-C7E0D9B783E5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4851DD-EC18-51B8-0978-49407ED3DB0E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BBE2B3-BE8E-3FAE-AFF7-DC8FB70BBEAA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ECFCBA9-536E-CB53-9B28-69AB248AC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023751"/>
              </p:ext>
            </p:extLst>
          </p:nvPr>
        </p:nvGraphicFramePr>
        <p:xfrm>
          <a:off x="2713530" y="3518348"/>
          <a:ext cx="8422784" cy="2962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2278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인구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경쟁력 별개의 파일을 행정동을 기준으로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선정해 하나의 파일로 병합시킴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별로 내림차순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점포는 오름차순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정리함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 순위를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Bar plot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상권은 시각적으로 강조함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위를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~1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점수를 산정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종합점수를 반영하여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간의 상관관계를 분석하고 유의미한 수준의 상관관계를 지정함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별로 내림차순으로 정리하고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Bar plot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상권은 시각적으로 강조함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또한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점수를 산정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종합점수를 반영하여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상관관계 종합점수를 반영하여 서교동 내의 상권 최종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0E2A0B-5D8C-F86B-448D-5FA13D2E2B4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93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64CB3A1-CC95-DADB-65A6-31860FFA4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85" b="440"/>
          <a:stretch/>
        </p:blipFill>
        <p:spPr>
          <a:xfrm>
            <a:off x="644117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D0D942-00CF-20F0-728F-5CD358CDB03B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서울시 전체의 상권에서 마포구에 위치한 상권을 필터링 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파일을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읽어들임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26A661-9FF0-896E-5B10-D0CFB1A44278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파일 순회하며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마포구 상권만 필터링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▶데이터 프레임을 이름을 할당하고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 시트로 저장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6521D0-C492-D816-BB99-7577AC426BA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4D5C74-5A3B-3DB3-EFB5-F2EFA240D33D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5DD3ECE-5DB8-322E-0E0B-64AD0143EFDB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7CCD3E0A-6F67-152C-B4A8-25B45BE0CD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B0B25CB-E302-67C6-C551-D735A57CA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090"/>
          <a:stretch/>
        </p:blipFill>
        <p:spPr>
          <a:xfrm>
            <a:off x="106598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118470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4589D8-10F3-296D-4C0D-0AE5B62E9459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D15D53-512F-9C99-3CCA-6EB21E7B9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0" r="60507"/>
          <a:stretch/>
        </p:blipFill>
        <p:spPr>
          <a:xfrm>
            <a:off x="3977315" y="1281834"/>
            <a:ext cx="1001130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D3155-005C-5654-74B3-B03FBC3A0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40"/>
          <a:stretch/>
        </p:blipFill>
        <p:spPr>
          <a:xfrm>
            <a:off x="1064149" y="1281834"/>
            <a:ext cx="2208189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318C49-85AD-E7AF-2473-F535589C8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7" r="64405"/>
          <a:stretch/>
        </p:blipFill>
        <p:spPr>
          <a:xfrm>
            <a:off x="7402384" y="1281834"/>
            <a:ext cx="1164453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FC0A8A-A316-1355-331C-75278A628B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2" r="69773"/>
          <a:stretch/>
        </p:blipFill>
        <p:spPr>
          <a:xfrm>
            <a:off x="9271814" y="1281834"/>
            <a:ext cx="576064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AE7C8A4-0A20-1A84-BA38-1A2B99F5E8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49"/>
          <a:stretch/>
        </p:blipFill>
        <p:spPr>
          <a:xfrm>
            <a:off x="5683422" y="1281834"/>
            <a:ext cx="1013985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FE43F5-F792-6934-4756-70698FE8CC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236"/>
          <a:stretch/>
        </p:blipFill>
        <p:spPr>
          <a:xfrm>
            <a:off x="10552853" y="1281834"/>
            <a:ext cx="576064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810954-57B7-8362-7F55-528AE713182A}"/>
              </a:ext>
            </a:extLst>
          </p:cNvPr>
          <p:cNvSpPr txBox="1"/>
          <p:nvPr/>
        </p:nvSpPr>
        <p:spPr>
          <a:xfrm>
            <a:off x="983432" y="60173"/>
            <a:ext cx="6335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Q2.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 최적의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유추할 수 있을까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2975A7-AA3A-5033-F93B-0E33CF499CF1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7A640E-9172-0405-4D2E-3C3841745895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55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E37A02-FCF1-1F89-4235-03BB7ADCC6D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314BCF-EFD1-2520-8CE4-41D969DBC699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필요 열만 추출함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데이터가 많아 행정동과 동일하게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개만 선택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칼럼은 오름차순으로 정렬함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EFDDF-E2D6-0B3E-C0DB-774AD13C0139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상권을 강조함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D78F53-EC30-72C2-A5AF-AD5611F9289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969E9D-C32A-AAF5-2FE1-5663FB54A74E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28358B-B6D9-551D-E51C-F29F9F05A39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C1756136-077F-04C3-45EA-69C8719F4E7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BE43A96-0B37-1E4C-22AA-1867684D6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23"/>
          <a:stretch/>
        </p:blipFill>
        <p:spPr>
          <a:xfrm>
            <a:off x="1060538" y="1281686"/>
            <a:ext cx="4698999" cy="344264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F7FB90-8991-3074-EC6D-EF7D1EE7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97" b="402"/>
          <a:stretch/>
        </p:blipFill>
        <p:spPr>
          <a:xfrm>
            <a:off x="6441172" y="1281686"/>
            <a:ext cx="4698999" cy="344264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108282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5D5BCD-DB8E-AAF0-AA13-39157AF65BF3}"/>
              </a:ext>
            </a:extLst>
          </p:cNvPr>
          <p:cNvSpPr/>
          <p:nvPr/>
        </p:nvSpPr>
        <p:spPr>
          <a:xfrm>
            <a:off x="544792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E6EECB-2EEA-F989-DC72-50EA5E89BFB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B88109-A8F7-E107-C905-3FDB7DF03F37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66938C-2267-69BA-A8DA-BDAFFDC2B6EB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08C6D5-A0BF-A205-506A-2550DA14EB38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70D6D9DD-36D4-1663-FF3D-6A101EE3C106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146910-2E04-2304-AB04-6C1AF844BC6A}"/>
              </a:ext>
            </a:extLst>
          </p:cNvPr>
          <p:cNvGrpSpPr/>
          <p:nvPr/>
        </p:nvGrpSpPr>
        <p:grpSpPr>
          <a:xfrm>
            <a:off x="335360" y="1278287"/>
            <a:ext cx="3599999" cy="2420657"/>
            <a:chOff x="335360" y="1278287"/>
            <a:chExt cx="3599999" cy="242065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18BB66B-62F1-49B4-6DEE-ED45A188029B}"/>
                </a:ext>
              </a:extLst>
            </p:cNvPr>
            <p:cNvSpPr/>
            <p:nvPr/>
          </p:nvSpPr>
          <p:spPr>
            <a:xfrm>
              <a:off x="1487288" y="3456870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561FE7-FE52-6918-4078-7B1712F9E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0" y="1278287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B80099-46E5-C1A0-772B-F01CD22B0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278287"/>
            <a:ext cx="3600000" cy="2159999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7EEB7D-F31C-7D18-B209-C3D71E5B3C1A}"/>
              </a:ext>
            </a:extLst>
          </p:cNvPr>
          <p:cNvGrpSpPr/>
          <p:nvPr/>
        </p:nvGrpSpPr>
        <p:grpSpPr>
          <a:xfrm>
            <a:off x="8256641" y="1278286"/>
            <a:ext cx="3600000" cy="2420658"/>
            <a:chOff x="8256641" y="1278286"/>
            <a:chExt cx="3600000" cy="242065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3086406-C178-8817-940A-E7CA0D8B3410}"/>
                </a:ext>
              </a:extLst>
            </p:cNvPr>
            <p:cNvSpPr/>
            <p:nvPr/>
          </p:nvSpPr>
          <p:spPr>
            <a:xfrm>
              <a:off x="9228449" y="3456870"/>
              <a:ext cx="165638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평균 소득 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D08F274-88EC-739A-BFE5-90C486F2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641" y="1278286"/>
              <a:ext cx="3600000" cy="2159999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DDF538-DA42-1B05-71A3-A3D60B8C9EB0}"/>
              </a:ext>
            </a:extLst>
          </p:cNvPr>
          <p:cNvGrpSpPr/>
          <p:nvPr/>
        </p:nvGrpSpPr>
        <p:grpSpPr>
          <a:xfrm>
            <a:off x="1775788" y="3930081"/>
            <a:ext cx="3599999" cy="2439707"/>
            <a:chOff x="335360" y="3930081"/>
            <a:chExt cx="3599999" cy="243970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D4E185-27BC-D996-3E57-2B5B926346C8}"/>
                </a:ext>
              </a:extLst>
            </p:cNvPr>
            <p:cNvSpPr/>
            <p:nvPr/>
          </p:nvSpPr>
          <p:spPr>
            <a:xfrm>
              <a:off x="1487287" y="6127714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당월 매출 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BF9DB6A-9110-302D-5B46-8663CF04B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0" y="3930081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D64D15-E474-F001-B706-62B74925A7A9}"/>
              </a:ext>
            </a:extLst>
          </p:cNvPr>
          <p:cNvGrpSpPr/>
          <p:nvPr/>
        </p:nvGrpSpPr>
        <p:grpSpPr>
          <a:xfrm>
            <a:off x="6816215" y="3930081"/>
            <a:ext cx="3599999" cy="2439707"/>
            <a:chOff x="4296000" y="3930081"/>
            <a:chExt cx="3599999" cy="243970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1DA2EB-3D33-D31F-A1C8-60FB0429FEB9}"/>
                </a:ext>
              </a:extLst>
            </p:cNvPr>
            <p:cNvSpPr/>
            <p:nvPr/>
          </p:nvSpPr>
          <p:spPr>
            <a:xfrm>
              <a:off x="5447927" y="6127714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91ACD133-8DE2-85C4-C5FE-157E83A13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000" y="3930081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5200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74530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1842672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C84BE1-4CA9-1D5B-D417-25BA8C7D87A2}"/>
              </a:ext>
            </a:extLst>
          </p:cNvPr>
          <p:cNvSpPr/>
          <p:nvPr/>
        </p:nvSpPr>
        <p:spPr>
          <a:xfrm>
            <a:off x="3874473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5938331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AC902-197E-AED1-A827-DB407DB70019}"/>
              </a:ext>
            </a:extLst>
          </p:cNvPr>
          <p:cNvSpPr/>
          <p:nvPr/>
        </p:nvSpPr>
        <p:spPr>
          <a:xfrm>
            <a:off x="814497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29358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B8E019-A3FB-C34E-D65D-E42D47E54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331071"/>
              </p:ext>
            </p:extLst>
          </p:nvPr>
        </p:nvGraphicFramePr>
        <p:xfrm>
          <a:off x="5109322" y="1273181"/>
          <a:ext cx="1730019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1053214381"/>
                    </a:ext>
                  </a:extLst>
                </a:gridCol>
                <a:gridCol w="1391016">
                  <a:extLst>
                    <a:ext uri="{9D8B030D-6E8A-4147-A177-3AD203B41FA5}">
                      <a16:colId xmlns:a16="http://schemas.microsoft.com/office/drawing/2014/main" val="499316821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 소득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2069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 상점가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52450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2685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KB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국민은행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서강지점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25687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염리초등학교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762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마포역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76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806806"/>
              </p:ext>
            </p:extLst>
          </p:nvPr>
        </p:nvGraphicFramePr>
        <p:xfrm>
          <a:off x="3230625" y="1273181"/>
          <a:ext cx="1359696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20693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망리단길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경성고등학교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마포구청역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9A42B1-D5DA-01A0-193F-490646A9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60539"/>
              </p:ext>
            </p:extLst>
          </p:nvPr>
        </p:nvGraphicFramePr>
        <p:xfrm>
          <a:off x="7358342" y="1273181"/>
          <a:ext cx="1645269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1156773015"/>
                    </a:ext>
                  </a:extLst>
                </a:gridCol>
                <a:gridCol w="1306266">
                  <a:extLst>
                    <a:ext uri="{9D8B030D-6E8A-4147-A177-3AD203B41FA5}">
                      <a16:colId xmlns:a16="http://schemas.microsoft.com/office/drawing/2014/main" val="351889426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당월 매출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390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8581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128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디지털미디어시티역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4716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4154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9205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7C40636-3BFC-3F85-8EE0-1E78AC6BF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67819"/>
              </p:ext>
            </p:extLst>
          </p:nvPr>
        </p:nvGraphicFramePr>
        <p:xfrm>
          <a:off x="9522612" y="1273181"/>
          <a:ext cx="1613948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3014425631"/>
                    </a:ext>
                  </a:extLst>
                </a:gridCol>
                <a:gridCol w="1274945">
                  <a:extLst>
                    <a:ext uri="{9D8B030D-6E8A-4147-A177-3AD203B41FA5}">
                      <a16:colId xmlns:a16="http://schemas.microsoft.com/office/drawing/2014/main" val="2489781639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8093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524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87296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374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 상점가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3309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176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660497"/>
              </p:ext>
            </p:extLst>
          </p:nvPr>
        </p:nvGraphicFramePr>
        <p:xfrm>
          <a:off x="1045720" y="1273181"/>
          <a:ext cx="1665904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326901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망리단길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경성고등학교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대흥역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1842671" y="3645032"/>
            <a:ext cx="852291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680177" y="4107918"/>
            <a:ext cx="4032448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연남동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홍대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)”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내의 상권 별도로 표기함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88664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6415CE-C787-A39A-F5EB-6B6214FD2895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FAAB9-2F9A-5D8B-28FF-C9CAFF89B414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AB863C6-FCAB-99B5-A02B-18ECED6E0A4E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96182C9-BE90-9A5E-22BB-3B1B40911BF5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CBA2801-8BB7-1515-7F87-5AF8E7079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75001"/>
              </p:ext>
            </p:extLst>
          </p:nvPr>
        </p:nvGraphicFramePr>
        <p:xfrm>
          <a:off x="2915239" y="4107918"/>
          <a:ext cx="2390581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29063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527877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402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455314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1277469"/>
            <a:ext cx="4142237" cy="2518642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시트별로 필요한 열이 있는지 확인함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데이터는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‘0’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포함된 열이 존재하기 때문에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‘0’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있는 행은 제외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&gt;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그래프 작성 시 오류 발생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8BF44-E71C-25D1-12B3-2F7E27EABE40}"/>
              </a:ext>
            </a:extLst>
          </p:cNvPr>
          <p:cNvSpPr/>
          <p:nvPr/>
        </p:nvSpPr>
        <p:spPr>
          <a:xfrm>
            <a:off x="7533824" y="3980680"/>
            <a:ext cx="4142237" cy="2320317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상관괸계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노란색으로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10DB2C-C37C-4DA0-D227-B9420FE06462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0E2875-360D-ED98-1620-BEA22E163F47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E5E93B-EC40-C489-C809-6A6F71C8EFE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A309332E-4C18-7199-3D1D-CFCF00B37978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CF3A64A-7352-B8E8-9BCA-CC48648E0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4" b="49166"/>
          <a:stretch/>
        </p:blipFill>
        <p:spPr>
          <a:xfrm>
            <a:off x="1066487" y="1277470"/>
            <a:ext cx="5749593" cy="251864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8F31F2-386A-7601-CEDC-7C5346444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05" r="6014" b="-386"/>
          <a:stretch/>
        </p:blipFill>
        <p:spPr>
          <a:xfrm>
            <a:off x="1066487" y="3980679"/>
            <a:ext cx="5749593" cy="232031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3170802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D51F5B-3E26-9E02-7330-8F7F809C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89" y="1281687"/>
            <a:ext cx="5625635" cy="5027634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19310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53AD49-B21F-9DD1-76D7-4C27413ACEA3}"/>
              </a:ext>
            </a:extLst>
          </p:cNvPr>
          <p:cNvSpPr/>
          <p:nvPr/>
        </p:nvSpPr>
        <p:spPr>
          <a:xfrm>
            <a:off x="7157640" y="1281686"/>
            <a:ext cx="4699000" cy="5036343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상관관계 결과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0.92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0.87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= 0.79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E56D1E-4F50-124C-6FE8-13BF92DF3D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036939-5FE6-E2C4-693D-E47459CA07BF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804AD3-C928-F822-DAFE-BD18BED6E6F1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D07EE526-3605-602A-A45A-3BBD0A20108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73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75CB48-2B31-7761-F69B-30F2C186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7" y="3411403"/>
            <a:ext cx="5749593" cy="287415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3428999"/>
            <a:ext cx="4142237" cy="287414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위의 나눈 세 항목을 동마다 바차트로 표현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72E5C0-6052-E7D3-5C17-59E78067F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14"/>
          <a:stretch/>
        </p:blipFill>
        <p:spPr>
          <a:xfrm>
            <a:off x="1066487" y="1276532"/>
            <a:ext cx="5749593" cy="2057899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7E2F58-8E45-4C26-5724-320DDDE4B028}"/>
              </a:ext>
            </a:extLst>
          </p:cNvPr>
          <p:cNvSpPr/>
          <p:nvPr/>
        </p:nvSpPr>
        <p:spPr>
          <a:xfrm>
            <a:off x="7533824" y="1276532"/>
            <a:ext cx="4142237" cy="20578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상관관계가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이상인 데이터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서로 나눴을 때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의미가 있는 숫자가 될 것이라 가정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0.92, 0.81, 0.79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항목 각각 나누고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추가</a:t>
            </a:r>
          </a:p>
        </p:txBody>
      </p:sp>
    </p:spTree>
    <p:extLst>
      <p:ext uri="{BB962C8B-B14F-4D97-AF65-F5344CB8AC3E}">
        <p14:creationId xmlns:p14="http://schemas.microsoft.com/office/powerpoint/2010/main" val="1008525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E0DC556-B64A-0AF5-A358-AEEEB6C6E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163" y="2013471"/>
            <a:ext cx="3542405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CBC8C7-213A-73BD-BA65-CC1F0F1A9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89" y="2013471"/>
            <a:ext cx="3603342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9E791ED-2CAD-559C-DF35-ED550DF9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2" y="2013471"/>
            <a:ext cx="3680524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33711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A4E4F2-04F7-FEED-600F-8CF292179F17}"/>
              </a:ext>
            </a:extLst>
          </p:cNvPr>
          <p:cNvSpPr/>
          <p:nvPr/>
        </p:nvSpPr>
        <p:spPr>
          <a:xfrm>
            <a:off x="1389606" y="5397531"/>
            <a:ext cx="1584176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F4CBD3-7F2B-A438-1F2A-3105C3F6CAAE}"/>
              </a:ext>
            </a:extLst>
          </p:cNvPr>
          <p:cNvSpPr/>
          <p:nvPr/>
        </p:nvSpPr>
        <p:spPr>
          <a:xfrm>
            <a:off x="5156948" y="5397531"/>
            <a:ext cx="201622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23551-453E-D854-4796-A21C9836B31C}"/>
              </a:ext>
            </a:extLst>
          </p:cNvPr>
          <p:cNvSpPr/>
          <p:nvPr/>
        </p:nvSpPr>
        <p:spPr>
          <a:xfrm>
            <a:off x="9071253" y="5397531"/>
            <a:ext cx="201622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당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2A6F1C-5EB9-FB9E-96F3-4B9292A3F7EC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D40C47-BA8C-61C2-DB12-231FF4D99989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FCD1DE-38B6-900D-C358-07A4410A97D6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D9929863-F617-48A6-350C-FD7F0C8C559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82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AFE759-190C-863E-65E6-F8A7017AA49D}"/>
              </a:ext>
            </a:extLst>
          </p:cNvPr>
          <p:cNvSpPr txBox="1"/>
          <p:nvPr/>
        </p:nvSpPr>
        <p:spPr>
          <a:xfrm>
            <a:off x="1055688" y="1425712"/>
            <a:ext cx="5181227" cy="4255780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당신은 소상공인을 위한 창업 컨설턴트로 활동 중이다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어느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 한 소상공인이 카페 창업을 희망하여 찾아왔다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이 의뢰인은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억의 창업자금이 있으며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마포구에서 창업을 희망하고 있다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이에 당신은 창업 컨설턴트로써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의뢰인의 제한 사항에 맞춰 적합한 위치를 선정하여 추천해야 한다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추천을 위해서는 다양한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선정 및 분석하여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행정동과 상권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추정하고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주변 환경 분석을 통해 적합한 규모와 제공 서비스를 선정하고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인근 점포의 리뷰를 분석하여 상권의 분위기를 파악하고자 한다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E423B-239F-8EEC-45F5-920EF6B54CC7}"/>
              </a:ext>
            </a:extLst>
          </p:cNvPr>
          <p:cNvSpPr txBox="1"/>
          <p:nvPr/>
        </p:nvSpPr>
        <p:spPr>
          <a:xfrm>
            <a:off x="983432" y="60173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</a:t>
            </a: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5DD1FF54-2FB1-E475-45AA-CEDC817594E6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3E3C48-35D1-A41E-7F14-BEBBEFDD5C40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0C4802-C63B-1F09-07E8-33EF4766148A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32669-FDDB-FD8C-66F8-8B5FF660F9BF}"/>
              </a:ext>
            </a:extLst>
          </p:cNvPr>
          <p:cNvSpPr/>
          <p:nvPr/>
        </p:nvSpPr>
        <p:spPr>
          <a:xfrm>
            <a:off x="6887841" y="1425713"/>
            <a:ext cx="4248472" cy="4255780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제한 사항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창업자금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사항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실질적인 창업 비용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1억 이상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■ 프랜차이즈 창업 비용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(6~7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 만원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매머드 커피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7300만원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메가커피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7200만원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만랩커피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5500만원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- 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가구 및 실외공사 등 기타 사항은 별도</a:t>
            </a:r>
            <a:endParaRPr lang="en-US" altLang="ko-KR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■ 보증금 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■ 6개월 매장 운영비 </a:t>
            </a:r>
          </a:p>
          <a:p>
            <a:pPr>
              <a:lnSpc>
                <a:spcPct val="200000"/>
              </a:lnSpc>
            </a:pP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96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9E5BC0-A8B3-9585-99C8-00EB618D8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95039"/>
              </p:ext>
            </p:extLst>
          </p:nvPr>
        </p:nvGraphicFramePr>
        <p:xfrm>
          <a:off x="3014234" y="4107918"/>
          <a:ext cx="2753248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4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719613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2099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606000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02021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91851"/>
              </p:ext>
            </p:extLst>
          </p:nvPr>
        </p:nvGraphicFramePr>
        <p:xfrm>
          <a:off x="8966157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당 </a:t>
                      </a:r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동진시장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66302"/>
              </p:ext>
            </p:extLst>
          </p:nvPr>
        </p:nvGraphicFramePr>
        <p:xfrm>
          <a:off x="104571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매출금액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 상점가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국민은행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서강지점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2099780" y="3645032"/>
            <a:ext cx="79924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6141791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상관관계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공덕래미안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차아파트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 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공동 종합순위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내의 상권 별도로 표기함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61703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9BC325-BC8D-5F03-E2DF-18A307B33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05867"/>
              </p:ext>
            </p:extLst>
          </p:nvPr>
        </p:nvGraphicFramePr>
        <p:xfrm>
          <a:off x="5005938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점포당 유동인구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만리재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대흥동주민센터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광흥창역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용강동주민센터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B0E01593-3F38-F84D-F9CF-5DE8130B9F01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40F18E-3B36-69F0-50E4-6F1ECDA99F5C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9E7481-91A8-9FD2-7599-904887DFE81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7346CB44-DCA4-CADF-282A-6B932556983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432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308820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35086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8429985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532C3A-2615-8182-B1F4-661078C4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62280"/>
              </p:ext>
            </p:extLst>
          </p:nvPr>
        </p:nvGraphicFramePr>
        <p:xfrm>
          <a:off x="3014234" y="4132845"/>
          <a:ext cx="2661173" cy="21762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34778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17591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3508680" y="3645032"/>
            <a:ext cx="499330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6045037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내의 상권만 표기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 전처리와 상관관계 분석을 통한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소계를 합계 처리함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합계 한 종합점수 결과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홍대입구역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홍대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)”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종합순위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4279690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Q2.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4222954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2F2DE4-F73D-2C1E-DECE-5543ADA57927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E914DC-EE26-4A9E-46DC-C9239BBAAFAD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D4D355-CE55-D42D-2F37-CA11AACCBD1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4319BCD-EE0B-BF57-2C74-B8FD4CB631F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2593FC-2F0D-FCEF-7D32-984809E8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916268"/>
              </p:ext>
            </p:extLst>
          </p:nvPr>
        </p:nvGraphicFramePr>
        <p:xfrm>
          <a:off x="2349390" y="1273181"/>
          <a:ext cx="2390581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29063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527877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FD9D0E-F3EB-B4AC-E85A-4BF99A179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914854"/>
              </p:ext>
            </p:extLst>
          </p:nvPr>
        </p:nvGraphicFramePr>
        <p:xfrm>
          <a:off x="7089361" y="1273181"/>
          <a:ext cx="2753248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4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719613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5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6631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ED0DBDA-3EA9-6518-CA15-FC9F1F651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94562"/>
              </p:ext>
            </p:extLst>
          </p:nvPr>
        </p:nvGraphicFramePr>
        <p:xfrm>
          <a:off x="2713529" y="1776474"/>
          <a:ext cx="8637150" cy="1156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마포구 학원 교습소정보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초중고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마포구 학교 기본정보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대학교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대학 및 전문대학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DB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정보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한국어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F25414F-0BDA-8DB9-DEF3-1D4341386FD6}"/>
              </a:ext>
            </a:extLst>
          </p:cNvPr>
          <p:cNvSpPr txBox="1"/>
          <p:nvPr/>
        </p:nvSpPr>
        <p:spPr>
          <a:xfrm>
            <a:off x="1089799" y="2004352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ED680C-9958-EB48-6D71-BACBBA1F4C77}"/>
              </a:ext>
            </a:extLst>
          </p:cNvPr>
          <p:cNvSpPr txBox="1"/>
          <p:nvPr/>
        </p:nvSpPr>
        <p:spPr>
          <a:xfrm>
            <a:off x="1089799" y="4845230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BAB785-44CE-DBA5-C904-FEBFEB64721A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ACEA6F-F4C3-4477-3081-AC7FC3FE7D7A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F88EB9-2205-7ABE-825E-24389A62FA2C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7B328C-8BA4-A582-8E1F-1353E2D9EB51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76644A-D603-8B78-9ADD-D0EA03714D65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067F013-B53D-DAF3-39CC-1427115EA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425364"/>
              </p:ext>
            </p:extLst>
          </p:nvPr>
        </p:nvGraphicFramePr>
        <p:xfrm>
          <a:off x="2713529" y="3760576"/>
          <a:ext cx="9161111" cy="2161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1111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가정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창업 자본금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(1.5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제한사항으로 </a:t>
                      </a:r>
                      <a:r>
                        <a:rPr lang="ko-KR" altLang="en-US" sz="14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테이크아웃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카페로 설정함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란 카페가 제공하는 서비스의 종류로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매장이용 혹은 </a:t>
                      </a:r>
                      <a:r>
                        <a:rPr lang="ko-KR" altLang="en-US" sz="14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테이크아웃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중 어느 방면을 중심으로 운영할지 결정하며</a:t>
                      </a:r>
                      <a:endParaRPr lang="en-US" altLang="ko-KR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이번 분석에서 제한사항으로 인하여 </a:t>
                      </a:r>
                      <a:r>
                        <a:rPr lang="ko-KR" altLang="en-US" sz="14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테이크아웃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카페로 설정함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서비스에 영향을 미칠 수 있는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선정하고 지도에 마커 표시함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제한사항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자본 등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이나 중첩되는 부분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거리와 시간 등을 고려하여 입지를 결정함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AC3811-5333-B95D-C10F-673CEBE2A34C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420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76232FC-A0D9-0D3B-0CD1-7BC3F4A3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6" y="3976828"/>
            <a:ext cx="5029513" cy="2332492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 변환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D6F8592-4AD6-4759-5EE6-87C5B488D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6" y="1276531"/>
            <a:ext cx="5029514" cy="233249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25B042-3EBC-22D5-9AF5-E25166435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5" b="51592"/>
          <a:stretch/>
        </p:blipFill>
        <p:spPr>
          <a:xfrm>
            <a:off x="6816080" y="1278527"/>
            <a:ext cx="5029513" cy="2328501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8EE7FC-1AEC-F845-AC94-07D20EBE9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11"/>
          <a:stretch/>
        </p:blipFill>
        <p:spPr>
          <a:xfrm>
            <a:off x="6816080" y="3978824"/>
            <a:ext cx="5029513" cy="2328501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A83372-62E5-6AA4-16D0-4577FF6B3553}"/>
              </a:ext>
            </a:extLst>
          </p:cNvPr>
          <p:cNvSpPr/>
          <p:nvPr/>
        </p:nvSpPr>
        <p:spPr>
          <a:xfrm>
            <a:off x="10776520" y="1276531"/>
            <a:ext cx="1069073" cy="232850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452734-1E72-2CDE-DDB4-7CE0B8047992}"/>
              </a:ext>
            </a:extLst>
          </p:cNvPr>
          <p:cNvSpPr/>
          <p:nvPr/>
        </p:nvSpPr>
        <p:spPr>
          <a:xfrm>
            <a:off x="10848528" y="3986626"/>
            <a:ext cx="997065" cy="23187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316761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8EFC110-A7C7-2CB9-4AA7-FC88FEF5DD3C}"/>
              </a:ext>
            </a:extLst>
          </p:cNvPr>
          <p:cNvSpPr/>
          <p:nvPr/>
        </p:nvSpPr>
        <p:spPr>
          <a:xfrm rot="5400000">
            <a:off x="6309861" y="5017058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64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316761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B3597E-3391-FF2E-5101-3810EF31D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14"/>
          <a:stretch/>
        </p:blipFill>
        <p:spPr>
          <a:xfrm>
            <a:off x="1066486" y="1276531"/>
            <a:ext cx="5029512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E87871-C9BD-BE17-45DA-BB21B8A81012}"/>
              </a:ext>
            </a:extLst>
          </p:cNvPr>
          <p:cNvSpPr/>
          <p:nvPr/>
        </p:nvSpPr>
        <p:spPr>
          <a:xfrm>
            <a:off x="6816082" y="1276532"/>
            <a:ext cx="4320231" cy="5028798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EPSG 5181(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엑스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와이좌표값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흔히 사용하는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WGS84(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pyproj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사용함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초중고등학교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도로명 주소를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WGS84(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변환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geopy.geocoders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사용함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 변환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초중고등학교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325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88DD2F8-F982-1293-D34E-F103895F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29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6B17B-F697-FCE7-EB2C-07FCFE4CA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07"/>
          <a:stretch/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표시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50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E65DFC9-1509-D6D2-03D6-E5A1F1EF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3" y="1269082"/>
            <a:ext cx="5040556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FE386E-0ABE-9414-FAB0-608D35D3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5029511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초중고등학교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371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008FD4-BA74-5CA5-5402-362B7DCE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5246" r="17747" b="14956"/>
          <a:stretch/>
        </p:blipFill>
        <p:spPr>
          <a:xfrm>
            <a:off x="6816082" y="1269082"/>
            <a:ext cx="5040556" cy="5028798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상권데이터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0C49C8-F780-0C34-3E0B-4BCACECA1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75"/>
          <a:stretch/>
        </p:blipFill>
        <p:spPr>
          <a:xfrm>
            <a:off x="1066485" y="1269081"/>
            <a:ext cx="5029510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3881557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008FD4-BA74-5CA5-5402-362B7DCE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5246" r="17747" b="14956"/>
          <a:stretch/>
        </p:blipFill>
        <p:spPr>
          <a:xfrm>
            <a:off x="1066485" y="1269082"/>
            <a:ext cx="5040556" cy="2880006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583069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Q3.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상권데이터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4DCCE-9E4C-7E6C-B092-0E4866FBF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5744" r="20000"/>
          <a:stretch/>
        </p:blipFill>
        <p:spPr>
          <a:xfrm>
            <a:off x="6817191" y="1269082"/>
            <a:ext cx="4308323" cy="2880006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3CF2BE-D8B7-40F1-EA64-FECCFFDC8F83}"/>
              </a:ext>
            </a:extLst>
          </p:cNvPr>
          <p:cNvSpPr/>
          <p:nvPr/>
        </p:nvSpPr>
        <p:spPr>
          <a:xfrm>
            <a:off x="1066233" y="4509120"/>
            <a:ext cx="10059534" cy="183002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내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발달상권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파랑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골목상권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노랑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빨강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범위로 표기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초록색 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파란색 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표시함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최다 중첩되는 지역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네이버 지도에서 면적을 표기하고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근처 상권과 학원과의 거리를 도보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이내로 표기함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B1A1F3-DC77-9B05-5C4D-B00932CD3911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8541B0-5A7E-71DE-2C1F-9F796F210464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3A4E054-16E8-BB95-B112-272811B8B63F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336028CA-E63D-13A7-9907-B28AAF2C5EFF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081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Q4.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컨셉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창업할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06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003CF5-75CD-E706-EF7F-D36B65324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84505"/>
              </p:ext>
            </p:extLst>
          </p:nvPr>
        </p:nvGraphicFramePr>
        <p:xfrm>
          <a:off x="2713528" y="1776651"/>
          <a:ext cx="8637149" cy="608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7613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839536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지도 방문자 리뷰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지도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DD5A27-BC37-51C9-3243-8C928F526095}"/>
              </a:ext>
            </a:extLst>
          </p:cNvPr>
          <p:cNvSpPr txBox="1"/>
          <p:nvPr/>
        </p:nvSpPr>
        <p:spPr>
          <a:xfrm>
            <a:off x="1089799" y="1730208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3B1B8-129A-32A3-4AC6-B8FED3168940}"/>
              </a:ext>
            </a:extLst>
          </p:cNvPr>
          <p:cNvSpPr txBox="1"/>
          <p:nvPr/>
        </p:nvSpPr>
        <p:spPr>
          <a:xfrm>
            <a:off x="1089799" y="4375052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60AEF87-0E00-AAC1-59F9-FF5B99C9CC85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15409E5-A604-218A-2FAB-ACFDBE2FEFE5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B62789-BB84-126C-147C-DE4C98C5524C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6AE6C9-2169-A596-06CD-D904E84DE25E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141A10-A377-134C-41D7-33B339D2A7EC}"/>
              </a:ext>
            </a:extLst>
          </p:cNvPr>
          <p:cNvSpPr/>
          <p:nvPr/>
        </p:nvSpPr>
        <p:spPr>
          <a:xfrm>
            <a:off x="1073440" y="2880713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4B3ED7C-0D99-18A1-60DC-6B3106605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056823"/>
              </p:ext>
            </p:extLst>
          </p:nvPr>
        </p:nvGraphicFramePr>
        <p:xfrm>
          <a:off x="2713529" y="2996952"/>
          <a:ext cx="9161111" cy="389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1111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컨셉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카페가 중요하게 생각해야 할 부분으로 정의함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 네이버 지도에는 방문자 리뷰와 블로그 리뷰 두 가지를 보여줌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b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■ 블로그 리뷰는 바이럴을 통한 인위적인 리뷰가 대부분이라 제외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b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■ 방문자 리뷰는 영수증을 인증해야 하기 때문에 실제로 방문한 손님의 진짜 데이터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■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때 고객은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디저트가 맛있어요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”, “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커피가 맛있어요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등을 방문자 리뷰로 선택함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■ 이를 데이터화 하면 상권에 필요한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테마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적용 가능함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앞의 과정에서 분석한 상권이 겹치는 지역과 학원이 많은 지역을 네이버 지도에서 직접 클릭으로 영역을 설정함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영역 안에 들어있는 카페의 방문자 리뷰를 조사 후 가장 높은 리뷰 항목을 </a:t>
                      </a:r>
                      <a:r>
                        <a:rPr lang="ko-KR" altLang="en-US" sz="14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랭킹화함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endParaRPr lang="ko-KR" altLang="en-US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57975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E1C6A3-4DC7-9CF4-FC4B-DAA6A80B143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D731BC-4A44-434B-CA15-BD7CC621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3196789"/>
            <a:ext cx="2158471" cy="2392451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77882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3C4376-DEDF-6C5F-AF4C-456EC5E732EB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7789FB73-0846-D3A6-8037-F444BB78DCF5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3ED1C1-8F46-F722-9ADD-214E60C00F28}"/>
              </a:ext>
            </a:extLst>
          </p:cNvPr>
          <p:cNvSpPr txBox="1"/>
          <p:nvPr/>
        </p:nvSpPr>
        <p:spPr>
          <a:xfrm>
            <a:off x="983432" y="6017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 처리 프로세스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33755D-D558-E638-5A88-51D082D724FF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C3D1D7-7175-9D12-1BFA-A79EC52484B3}"/>
              </a:ext>
            </a:extLst>
          </p:cNvPr>
          <p:cNvSpPr/>
          <p:nvPr/>
        </p:nvSpPr>
        <p:spPr>
          <a:xfrm>
            <a:off x="784382" y="14756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  길단위인구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추정매출   소득소비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임대료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350B00-D053-4F99-2C73-E46A05E9FEFF}"/>
              </a:ext>
            </a:extLst>
          </p:cNvPr>
          <p:cNvSpPr/>
          <p:nvPr/>
        </p:nvSpPr>
        <p:spPr>
          <a:xfrm>
            <a:off x="864453" y="13114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관련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Feature(6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8E77F5-C3EE-D199-3E29-49A2158A3573}"/>
              </a:ext>
            </a:extLst>
          </p:cNvPr>
          <p:cNvSpPr/>
          <p:nvPr/>
        </p:nvSpPr>
        <p:spPr>
          <a:xfrm>
            <a:off x="784382" y="40764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  길단위인구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추정매출   소득소비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B2DC7-1366-EC85-CEB3-89032E8D9EC5}"/>
              </a:ext>
            </a:extLst>
          </p:cNvPr>
          <p:cNvSpPr/>
          <p:nvPr/>
        </p:nvSpPr>
        <p:spPr>
          <a:xfrm>
            <a:off x="864453" y="39122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관련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9C1031-7C75-40D8-D5EC-9484178F24F9}"/>
              </a:ext>
            </a:extLst>
          </p:cNvPr>
          <p:cNvSpPr/>
          <p:nvPr/>
        </p:nvSpPr>
        <p:spPr>
          <a:xfrm>
            <a:off x="784382" y="27760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 당 매출금액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E200D-472C-7A1C-9243-2E389EF4B64C}"/>
              </a:ext>
            </a:extLst>
          </p:cNvPr>
          <p:cNvSpPr/>
          <p:nvPr/>
        </p:nvSpPr>
        <p:spPr>
          <a:xfrm>
            <a:off x="864453" y="26118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상관관계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Feature(3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022765-C910-A4D0-504F-FABB6A9EFAF6}"/>
              </a:ext>
            </a:extLst>
          </p:cNvPr>
          <p:cNvSpPr/>
          <p:nvPr/>
        </p:nvSpPr>
        <p:spPr>
          <a:xfrm>
            <a:off x="784382" y="5376879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0994A1-7C34-BE34-AF58-62C419FBEB71}"/>
              </a:ext>
            </a:extLst>
          </p:cNvPr>
          <p:cNvSpPr/>
          <p:nvPr/>
        </p:nvSpPr>
        <p:spPr>
          <a:xfrm>
            <a:off x="864453" y="5212608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상관관계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Feature(3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027024-2E7C-0CD3-8C45-2BD642C21494}"/>
              </a:ext>
            </a:extLst>
          </p:cNvPr>
          <p:cNvSpPr/>
          <p:nvPr/>
        </p:nvSpPr>
        <p:spPr>
          <a:xfrm>
            <a:off x="641678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0FB2CF3-ABE7-6D03-B29B-79B110251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29" y="3920563"/>
            <a:ext cx="3084791" cy="108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9" name="그림 2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27D6955-9438-37B9-C284-A624379B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28" y="1319763"/>
            <a:ext cx="3084792" cy="108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75B31FA-1F02-CD12-D0C1-75E9398E7FA5}"/>
              </a:ext>
            </a:extLst>
          </p:cNvPr>
          <p:cNvSpPr/>
          <p:nvPr/>
        </p:nvSpPr>
        <p:spPr>
          <a:xfrm>
            <a:off x="3641208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FE1732C-C1F1-BCD4-DCAB-B1DB792142DF}"/>
              </a:ext>
            </a:extLst>
          </p:cNvPr>
          <p:cNvGrpSpPr/>
          <p:nvPr/>
        </p:nvGrpSpPr>
        <p:grpSpPr>
          <a:xfrm>
            <a:off x="3249628" y="2616939"/>
            <a:ext cx="3084792" cy="1086449"/>
            <a:chOff x="3317153" y="2510719"/>
            <a:chExt cx="3084792" cy="1086449"/>
          </a:xfrm>
        </p:grpSpPr>
        <p:pic>
          <p:nvPicPr>
            <p:cNvPr id="33" name="그림 32" descr="텍스트, 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703A6CD4-17D6-D125-4F9A-50C26047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946" y="2510719"/>
              <a:ext cx="1799999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B9914DB-D0EE-1693-706A-F75AE7FAB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153" y="2517168"/>
              <a:ext cx="119752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7608629-0C32-5CA7-B318-0BDAB94D5040}"/>
              </a:ext>
            </a:extLst>
          </p:cNvPr>
          <p:cNvGrpSpPr/>
          <p:nvPr/>
        </p:nvGrpSpPr>
        <p:grpSpPr>
          <a:xfrm>
            <a:off x="3249628" y="5220964"/>
            <a:ext cx="3084793" cy="1080000"/>
            <a:chOff x="3317153" y="5259149"/>
            <a:chExt cx="3084793" cy="1080000"/>
          </a:xfrm>
        </p:grpSpPr>
        <p:pic>
          <p:nvPicPr>
            <p:cNvPr id="31" name="그림 30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1FFD124B-73D7-5B3A-35CC-EDCCB6D9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946" y="5259149"/>
              <a:ext cx="1800000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E6067EF-D229-AF5E-4B00-76D537D1F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7153" y="5259149"/>
              <a:ext cx="1208458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D99435C-4915-B545-AE2E-A5BC773A42F0}"/>
              </a:ext>
            </a:extLst>
          </p:cNvPr>
          <p:cNvSpPr/>
          <p:nvPr/>
        </p:nvSpPr>
        <p:spPr>
          <a:xfrm>
            <a:off x="9248689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26892E-51EC-676D-E045-5F8379854C97}"/>
              </a:ext>
            </a:extLst>
          </p:cNvPr>
          <p:cNvSpPr/>
          <p:nvPr/>
        </p:nvSpPr>
        <p:spPr>
          <a:xfrm>
            <a:off x="6640739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558323B3-F72F-A91B-F7E5-3FD15DAE0096}"/>
              </a:ext>
            </a:extLst>
          </p:cNvPr>
          <p:cNvSpPr/>
          <p:nvPr/>
        </p:nvSpPr>
        <p:spPr>
          <a:xfrm rot="5400000">
            <a:off x="2952430" y="30859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7C0ABD36-DF0E-2D85-3C67-494ACBC1C9C5}"/>
              </a:ext>
            </a:extLst>
          </p:cNvPr>
          <p:cNvSpPr/>
          <p:nvPr/>
        </p:nvSpPr>
        <p:spPr>
          <a:xfrm rot="5400000">
            <a:off x="2952430" y="17855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1AFDA7E0-1D2F-8574-18C6-AA97AD1E8B45}"/>
              </a:ext>
            </a:extLst>
          </p:cNvPr>
          <p:cNvSpPr/>
          <p:nvPr/>
        </p:nvSpPr>
        <p:spPr>
          <a:xfrm rot="5400000">
            <a:off x="2952430" y="43863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C132D1CC-1AB7-CB3B-36E6-EB6F49CD0A07}"/>
              </a:ext>
            </a:extLst>
          </p:cNvPr>
          <p:cNvSpPr/>
          <p:nvPr/>
        </p:nvSpPr>
        <p:spPr>
          <a:xfrm rot="5400000">
            <a:off x="2952430" y="5686795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45DFF81-83A2-C14D-9403-0705BA1D51B3}"/>
              </a:ext>
            </a:extLst>
          </p:cNvPr>
          <p:cNvGrpSpPr/>
          <p:nvPr/>
        </p:nvGrpSpPr>
        <p:grpSpPr>
          <a:xfrm>
            <a:off x="6783443" y="1754651"/>
            <a:ext cx="4515698" cy="1080000"/>
            <a:chOff x="6783443" y="1754651"/>
            <a:chExt cx="4515698" cy="108000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467605F-2DA7-7408-1462-12EEF5B0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9870" y="1754651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993DDDE-C435-3DF0-AC41-0A09137EC8E8}"/>
                </a:ext>
              </a:extLst>
            </p:cNvPr>
            <p:cNvGrpSpPr/>
            <p:nvPr/>
          </p:nvGrpSpPr>
          <p:grpSpPr>
            <a:xfrm>
              <a:off x="6783443" y="1944646"/>
              <a:ext cx="2016224" cy="700010"/>
              <a:chOff x="6700556" y="1240928"/>
              <a:chExt cx="2016224" cy="70001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9C77050-5FC3-BB23-976D-CCC3019FF8F4}"/>
                  </a:ext>
                </a:extLst>
              </p:cNvPr>
              <p:cNvSpPr/>
              <p:nvPr/>
            </p:nvSpPr>
            <p:spPr>
              <a:xfrm>
                <a:off x="6700556" y="140520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행정동 경계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9754FBD-AB11-0421-6E88-B5624F26864F}"/>
                  </a:ext>
                </a:extLst>
              </p:cNvPr>
              <p:cNvSpPr/>
              <p:nvPr/>
            </p:nvSpPr>
            <p:spPr>
              <a:xfrm>
                <a:off x="6860698" y="124092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C16B66F2-E90F-D624-C82E-028DE1614E08}"/>
                </a:ext>
              </a:extLst>
            </p:cNvPr>
            <p:cNvSpPr/>
            <p:nvPr/>
          </p:nvSpPr>
          <p:spPr>
            <a:xfrm rot="5400000">
              <a:off x="9075210" y="2220482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933A6C-2EC2-1EE8-8743-ADDE810658E1}"/>
              </a:ext>
            </a:extLst>
          </p:cNvPr>
          <p:cNvGrpSpPr/>
          <p:nvPr/>
        </p:nvGrpSpPr>
        <p:grpSpPr>
          <a:xfrm>
            <a:off x="6783443" y="3447978"/>
            <a:ext cx="4515698" cy="1080000"/>
            <a:chOff x="6783443" y="3447978"/>
            <a:chExt cx="4515698" cy="108000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F84CC13-458A-CF7F-CBE8-3E9E19DF2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99870" y="3447978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00862C8-3623-8322-74E2-3D5F70086D37}"/>
                </a:ext>
              </a:extLst>
            </p:cNvPr>
            <p:cNvGrpSpPr/>
            <p:nvPr/>
          </p:nvGrpSpPr>
          <p:grpSpPr>
            <a:xfrm>
              <a:off x="6783443" y="3637973"/>
              <a:ext cx="2016224" cy="700010"/>
              <a:chOff x="6700556" y="1829918"/>
              <a:chExt cx="2016224" cy="700010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62A54BB-F0AB-56BB-8308-9B476F08885C}"/>
                  </a:ext>
                </a:extLst>
              </p:cNvPr>
              <p:cNvSpPr/>
              <p:nvPr/>
            </p:nvSpPr>
            <p:spPr>
              <a:xfrm>
                <a:off x="6700556" y="199419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학원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초중고학교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대학교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CC9C38A-3C5D-D28A-1780-59152D4858B5}"/>
                  </a:ext>
                </a:extLst>
              </p:cNvPr>
              <p:cNvSpPr/>
              <p:nvPr/>
            </p:nvSpPr>
            <p:spPr>
              <a:xfrm>
                <a:off x="6860698" y="182991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21A51396-8E8E-C8A5-5844-B3DFB57955DF}"/>
                </a:ext>
              </a:extLst>
            </p:cNvPr>
            <p:cNvSpPr/>
            <p:nvPr/>
          </p:nvSpPr>
          <p:spPr>
            <a:xfrm rot="5400000">
              <a:off x="9075210" y="3913809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D41543B-12D3-8C91-6ED4-AC2CEFFF0353}"/>
              </a:ext>
            </a:extLst>
          </p:cNvPr>
          <p:cNvGrpSpPr/>
          <p:nvPr/>
        </p:nvGrpSpPr>
        <p:grpSpPr>
          <a:xfrm>
            <a:off x="6783443" y="5141305"/>
            <a:ext cx="4515698" cy="1080000"/>
            <a:chOff x="6783443" y="5141305"/>
            <a:chExt cx="4515698" cy="108000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DF9B792-B938-BD58-6135-24C222168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9870" y="5141305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797F3A5-4FE7-98E1-0B2A-C656DFD2247D}"/>
                </a:ext>
              </a:extLst>
            </p:cNvPr>
            <p:cNvGrpSpPr/>
            <p:nvPr/>
          </p:nvGrpSpPr>
          <p:grpSpPr>
            <a:xfrm>
              <a:off x="6783443" y="5331300"/>
              <a:ext cx="2016224" cy="700010"/>
              <a:chOff x="6700556" y="3453088"/>
              <a:chExt cx="2016224" cy="700010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1F58FBD-8901-ED93-0DE1-3CF7648D7634}"/>
                  </a:ext>
                </a:extLst>
              </p:cNvPr>
              <p:cNvSpPr/>
              <p:nvPr/>
            </p:nvSpPr>
            <p:spPr>
              <a:xfrm>
                <a:off x="6700556" y="361736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상권 경계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99A9219-AA76-4970-1392-3FEEBADAC7D4}"/>
                  </a:ext>
                </a:extLst>
              </p:cNvPr>
              <p:cNvSpPr/>
              <p:nvPr/>
            </p:nvSpPr>
            <p:spPr>
              <a:xfrm>
                <a:off x="6860698" y="345308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상권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EA7DB57B-10BC-EEB5-A564-ABB125AA2D62}"/>
                </a:ext>
              </a:extLst>
            </p:cNvPr>
            <p:cNvSpPr/>
            <p:nvPr/>
          </p:nvSpPr>
          <p:spPr>
            <a:xfrm rot="5400000">
              <a:off x="9075210" y="5607136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83F60708-519B-EAF3-8B64-D2B22AEE6F15}"/>
              </a:ext>
            </a:extLst>
          </p:cNvPr>
          <p:cNvSpPr/>
          <p:nvPr/>
        </p:nvSpPr>
        <p:spPr>
          <a:xfrm rot="5400000">
            <a:off x="3206223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400C7E12-E191-69BE-4967-081E7448B437}"/>
              </a:ext>
            </a:extLst>
          </p:cNvPr>
          <p:cNvSpPr/>
          <p:nvPr/>
        </p:nvSpPr>
        <p:spPr>
          <a:xfrm rot="5400000">
            <a:off x="6205753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85" name="이등변 삼각형 84">
            <a:extLst>
              <a:ext uri="{FF2B5EF4-FFF2-40B4-BE49-F238E27FC236}">
                <a16:creationId xmlns:a16="http://schemas.microsoft.com/office/drawing/2014/main" id="{9D3A98F3-06D5-8E21-F433-668C96D829B3}"/>
              </a:ext>
            </a:extLst>
          </p:cNvPr>
          <p:cNvSpPr/>
          <p:nvPr/>
        </p:nvSpPr>
        <p:spPr>
          <a:xfrm rot="5400000">
            <a:off x="9009494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89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Q4.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컨셉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창업할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06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5409E5-A604-218A-2FAB-ACFDBE2FEFE5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E1C6A3-4DC7-9CF4-FC4B-DAA6A80B143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BC1657-9EA4-965E-3831-36AC63AD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r="32675"/>
          <a:stretch/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CCC965-5B1E-ACFD-B411-91B1281DD095}"/>
              </a:ext>
            </a:extLst>
          </p:cNvPr>
          <p:cNvSpPr/>
          <p:nvPr/>
        </p:nvSpPr>
        <p:spPr>
          <a:xfrm>
            <a:off x="6373146" y="3717032"/>
            <a:ext cx="5382379" cy="25882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영역에 들어가는 카페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Raw Data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엑셀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직접 작성함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매장 수가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뿐이라 엑셀 함수 및 정렬을 이용함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순위는 다음과 같다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</a:t>
            </a:r>
            <a:b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디저트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3046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2563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3.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친절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2448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2333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5.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인테리어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2037</a:t>
            </a: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4E18B-28A5-E605-CD99-F9B46E3C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146" y="1269082"/>
            <a:ext cx="5382379" cy="2330515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CA8BD6-EC18-8181-136D-9FEC2C2F79BE}"/>
              </a:ext>
            </a:extLst>
          </p:cNvPr>
          <p:cNvSpPr/>
          <p:nvPr/>
        </p:nvSpPr>
        <p:spPr>
          <a:xfrm>
            <a:off x="8259541" y="4453893"/>
            <a:ext cx="3669107" cy="2035450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카페를 차릴 때 디저트를 중시해야 하는 매장은 가장 어렵다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 </a:t>
            </a:r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파티쉐를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고용해야 할 수 있기 때문이다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문제는 디저트와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위의 격차가 그리 크지도 않을 뿐더러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2~5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위의 </a:t>
            </a:r>
            <a:endParaRPr lang="en-US" altLang="ko-KR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차이가 얼마 나지 않는다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쪽에 치우치지 않고 밸런스가 높은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창업을 </a:t>
            </a:r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디저트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중시하되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뿐만 아니라 다른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메뉴도 신경을 </a:t>
            </a:r>
            <a:endParaRPr lang="en-US" altLang="ko-KR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써야하며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친절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직원을 고용해야 할 것이다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인테리어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또한 </a:t>
            </a:r>
            <a:endParaRPr lang="en-US" altLang="ko-KR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신경써야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750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2084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결론 및 향후 과제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07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1079277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52C46C-ADD5-7B88-4A5B-F99EAF0825F1}"/>
              </a:ext>
            </a:extLst>
          </p:cNvPr>
          <p:cNvSpPr/>
          <p:nvPr/>
        </p:nvSpPr>
        <p:spPr>
          <a:xfrm>
            <a:off x="6875921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과제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00024A-8B3F-24D8-182E-B3642C6560AE}"/>
              </a:ext>
            </a:extLst>
          </p:cNvPr>
          <p:cNvSpPr/>
          <p:nvPr/>
        </p:nvSpPr>
        <p:spPr>
          <a:xfrm>
            <a:off x="695400" y="1273729"/>
            <a:ext cx="5040560" cy="5034996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상위 추출결과로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선정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마포구 내 상권 중 추출결과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상권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들을 선정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 된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상권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서교동 내 상권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서교동에 대한 </a:t>
            </a:r>
            <a:r>
              <a:rPr lang="ko-KR" altLang="en-US" sz="1400" b="1" u="sng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더블체크</a:t>
            </a:r>
            <a:endParaRPr lang="en-US" altLang="ko-KR" sz="1400" b="1" u="sng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u="sng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억의 창업 자금으로 적합한 카페 형태를 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테이크아웃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  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테이크아웃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특성 상 학교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학원가 주변에 매장 위치 설정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서교동 내에는 다양한 학원이 존재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특히 미술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중첩 범위 내에서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도보로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이내 이동가능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위치를 중심으로 입지를 결정함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유추한 입지 주변에 위치한 카페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네이버 지도에서 검색한 후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방문자 리뷰를 확인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리뷰를 통해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오픈할 매장의 컨셉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정할 수 있음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부분에서 균형 잡힌 매장 목표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E7CFEF-0CDB-FD14-C70E-B3E109292CE1}"/>
              </a:ext>
            </a:extLst>
          </p:cNvPr>
          <p:cNvSpPr/>
          <p:nvPr/>
        </p:nvSpPr>
        <p:spPr>
          <a:xfrm>
            <a:off x="6456040" y="1269282"/>
            <a:ext cx="5112568" cy="5039443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더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공공 데이터를 반영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늘려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신뢰성을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증대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사용자 서비스 편의성을 위해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플랫폼 구축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비중을 설정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있다면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더욱 정확한 예측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것으로 기대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관련된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수집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비용에 대응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정확한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컨설팅을 수행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인건비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평수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etc.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네이버 지도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크롤링을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시도했지만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IP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밴을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일시적으로 당하는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난관에 부딪힘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크롤링을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성공한다면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고객에게 더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endParaRPr lang="en-US" altLang="ko-KR" sz="14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데이터를 제공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유추한 입지 뿐만 아니라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시군구와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같이 범위를 조정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방문자 리뷰 데이터를 분석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하거나 큰 범위에서 작은 범위로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분석하면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설득력 있는 결과를 도출 가능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것으로 기대함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252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BB5109-800A-5E58-8B2B-897D8EE0858E}"/>
              </a:ext>
            </a:extLst>
          </p:cNvPr>
          <p:cNvSpPr/>
          <p:nvPr/>
        </p:nvSpPr>
        <p:spPr>
          <a:xfrm>
            <a:off x="0" y="611619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252B2-E946-331C-32E7-A29ACF14D48F}"/>
              </a:ext>
            </a:extLst>
          </p:cNvPr>
          <p:cNvSpPr txBox="1"/>
          <p:nvPr/>
        </p:nvSpPr>
        <p:spPr>
          <a:xfrm>
            <a:off x="3048000" y="333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C46B6F-5896-6503-EE62-E19AC468A78F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4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1CD40DE-E178-98D8-E06D-505EF150C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91296"/>
              </p:ext>
            </p:extLst>
          </p:nvPr>
        </p:nvGraphicFramePr>
        <p:xfrm>
          <a:off x="2713529" y="1353564"/>
          <a:ext cx="8637150" cy="2002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지리정보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영역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상주인구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길단위인구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매출액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추정매출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서울시 상권분석서비스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소득소비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-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행정동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)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경쟁력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서울시 상권분석서비스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점포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-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행정동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)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40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임대료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서울시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매장용빌딩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 임대료 통계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75849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D06214-A832-B33B-4994-96DA37BD3E00}"/>
              </a:ext>
            </a:extLst>
          </p:cNvPr>
          <p:cNvSpPr/>
          <p:nvPr/>
        </p:nvSpPr>
        <p:spPr>
          <a:xfrm rot="5400000">
            <a:off x="-1589274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40BFC-45DB-C2FF-A818-217EA8FA6AA4}"/>
              </a:ext>
            </a:extLst>
          </p:cNvPr>
          <p:cNvSpPr txBox="1"/>
          <p:nvPr/>
        </p:nvSpPr>
        <p:spPr>
          <a:xfrm>
            <a:off x="1089799" y="1945707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17E01-D56C-45B7-C43E-1078208D1A37}"/>
              </a:ext>
            </a:extLst>
          </p:cNvPr>
          <p:cNvSpPr txBox="1"/>
          <p:nvPr/>
        </p:nvSpPr>
        <p:spPr>
          <a:xfrm>
            <a:off x="1089799" y="4845230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F521541-2C7E-A2A8-2E56-9972BB962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860379"/>
              </p:ext>
            </p:extLst>
          </p:nvPr>
        </p:nvGraphicFramePr>
        <p:xfrm>
          <a:off x="2713529" y="3518348"/>
          <a:ext cx="9143111" cy="2962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3111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인구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임대료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경쟁력 별개의 파일을 행정동을 기준으로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선정해 하나의 파일로 병합시킴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별로 내림차순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점포는 오름차순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정리함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 순위를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Bar plot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행정동은 시각적으로 강조함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위를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~1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점수를 산정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종합점수를 반영하여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간의 상관관계를 분석하고 유의미한 수준의 상관관계를 지정함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별로 내림차순으로 정리하고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Bar plot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시각화한다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행정동은 시각적으로 강조함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또한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점수를 산정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종합점수를 반영하여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상관관계 종합점수를 반영하여 행정동 최종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2E13DA-DCFC-E19A-2720-63B64E4435FE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1EE787-9894-5F2F-7339-023B887838F0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5DB8A5A-580D-A444-6635-AEE08F0DED6A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FA0B9AC3-E2BC-EC93-FD53-FBF5CB19C82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745C79-5DEC-52C9-AAF3-7A6F24C41002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50A475-46A6-A44D-285B-5AD9DC8AB069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7AAEA0-6D72-8C4E-0992-681C84780CBD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436531-DAE5-CE72-2DFB-D67B6CA8F907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16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2D9AAE82-EF14-8B7D-3ABA-6D96B1D09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01"/>
          <a:stretch/>
        </p:blipFill>
        <p:spPr>
          <a:xfrm>
            <a:off x="1065980" y="1281686"/>
            <a:ext cx="4699000" cy="3442650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53F9CBC-4FD6-980E-3E42-068CC1724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8"/>
          <a:stretch/>
        </p:blipFill>
        <p:spPr>
          <a:xfrm>
            <a:off x="644117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D0D942-00CF-20F0-728F-5CD358CDB03B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코드는 총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자리이며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마포구는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1144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</a:t>
            </a:r>
            <a:endParaRPr lang="en-US" altLang="ko-KR" sz="12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1144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시작하는 데이터를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필터링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데이터는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 부터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분기까지 존재하므로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분기만 사용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수많은 업종 중에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음료만 필터링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26A661-9FF0-896E-5B10-D0CFB1A44278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 데이터는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임의적 상권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되어 있음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지역이나 상권이 아님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검색을 통해 동으로 변환 후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직접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keys, values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입력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81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998265-4886-2667-E118-FEA011B77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56"/>
          <a:stretch/>
        </p:blipFill>
        <p:spPr>
          <a:xfrm>
            <a:off x="1064149" y="1281834"/>
            <a:ext cx="5115583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1AF637-796B-8272-49E6-877EF14FC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1" r="70094"/>
          <a:stretch/>
        </p:blipFill>
        <p:spPr>
          <a:xfrm>
            <a:off x="7353291" y="1281833"/>
            <a:ext cx="1016485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9C3CF43-4FE1-26EE-C1B2-1E8694D4D4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96" r="70399"/>
          <a:stretch/>
        </p:blipFill>
        <p:spPr>
          <a:xfrm>
            <a:off x="6280309" y="1281835"/>
            <a:ext cx="972405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01F60F-4E11-CF21-39D7-04F983D8BA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05" r="68115"/>
          <a:stretch/>
        </p:blipFill>
        <p:spPr>
          <a:xfrm>
            <a:off x="9642654" y="1281833"/>
            <a:ext cx="1095810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5AA89A-D69A-1A98-735E-9F75407942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32" r="75393"/>
          <a:stretch/>
        </p:blipFill>
        <p:spPr>
          <a:xfrm>
            <a:off x="10839040" y="1281834"/>
            <a:ext cx="576064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B4EEBE-EF93-2545-1C2E-1D20CD893E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1" r="68945"/>
          <a:stretch/>
        </p:blipFill>
        <p:spPr>
          <a:xfrm>
            <a:off x="8470353" y="1281834"/>
            <a:ext cx="1071724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4589D8-10F3-296D-4C0D-0AE5B62E9459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67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357C25-5EF8-A2B6-CD93-519B00BE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01"/>
          <a:stretch/>
        </p:blipFill>
        <p:spPr>
          <a:xfrm>
            <a:off x="1055440" y="1281686"/>
            <a:ext cx="4698999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A58497-C680-6738-EC21-A302AC714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7" b="874"/>
          <a:stretch/>
        </p:blipFill>
        <p:spPr>
          <a:xfrm>
            <a:off x="6441172" y="1281685"/>
            <a:ext cx="4698999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1CA297-429F-AE2C-F28A-34A650E7CBEC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BBDEDA-19A7-22FF-C067-2EDBE3F8D13C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88E66F-E357-3C3D-58CE-EA7929FF3CA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C1092AC6-C627-815E-A2CB-4A4FCB7B703B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E37A02-FCF1-1F89-4235-03BB7ADCC6D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314BCF-EFD1-2520-8CE4-41D969DBC699}"/>
              </a:ext>
            </a:extLst>
          </p:cNvPr>
          <p:cNvSpPr/>
          <p:nvPr/>
        </p:nvSpPr>
        <p:spPr>
          <a:xfrm>
            <a:off x="105544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 차트를 그리기 위한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columns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추출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String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으로 된 데이터를  </a:t>
            </a:r>
            <a:r>
              <a:rPr kumimoji="0" lang="en-US" altLang="ko-KR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intege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 변경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순서대로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‘titles’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점포수와 임대료는 낮을수록 좋다는 가정 하에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오름차순으로 생성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EFDDF-E2D6-0B3E-C0DB-774AD13C0139}"/>
              </a:ext>
            </a:extLst>
          </p:cNvPr>
          <p:cNvSpPr/>
          <p:nvPr/>
        </p:nvSpPr>
        <p:spPr>
          <a:xfrm>
            <a:off x="643756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축은 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column , y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축은 행정동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코드명으로 출력</a:t>
            </a:r>
            <a:endParaRPr lang="en-US" altLang="ko-KR" sz="12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행정동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그래프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</a:t>
            </a:r>
          </a:p>
        </p:txBody>
      </p:sp>
    </p:spTree>
    <p:extLst>
      <p:ext uri="{BB962C8B-B14F-4D97-AF65-F5344CB8AC3E}">
        <p14:creationId xmlns:p14="http://schemas.microsoft.com/office/powerpoint/2010/main" val="342884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0FC8F3B4-C8D3-066E-B28C-30684D84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1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8" name="그림 1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C8C647F-BB32-4178-BA4A-2016DCEE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1" name="그림 2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CD1F1A1-B670-09B1-AEFD-EA7E4AE99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5" name="그림 24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7C28BF01-77B6-2B60-8442-AD8C9308D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1" y="1278286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8BB66B-62F1-49B4-6DEE-ED45A188029B}"/>
              </a:ext>
            </a:extLst>
          </p:cNvPr>
          <p:cNvSpPr/>
          <p:nvPr/>
        </p:nvSpPr>
        <p:spPr>
          <a:xfrm>
            <a:off x="148728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5D5BCD-DB8E-AAF0-AA13-39157AF65BF3}"/>
              </a:ext>
            </a:extLst>
          </p:cNvPr>
          <p:cNvSpPr/>
          <p:nvPr/>
        </p:nvSpPr>
        <p:spPr>
          <a:xfrm>
            <a:off x="544792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086406-C178-8817-940A-E7CA0D8B3410}"/>
              </a:ext>
            </a:extLst>
          </p:cNvPr>
          <p:cNvSpPr/>
          <p:nvPr/>
        </p:nvSpPr>
        <p:spPr>
          <a:xfrm>
            <a:off x="9228449" y="3456870"/>
            <a:ext cx="165638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평균 소득 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D4E185-27BC-D996-3E57-2B5B926346C8}"/>
              </a:ext>
            </a:extLst>
          </p:cNvPr>
          <p:cNvSpPr/>
          <p:nvPr/>
        </p:nvSpPr>
        <p:spPr>
          <a:xfrm>
            <a:off x="1487288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 매출 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A2EB-3D33-D31F-A1C8-60FB0429FEB9}"/>
              </a:ext>
            </a:extLst>
          </p:cNvPr>
          <p:cNvSpPr/>
          <p:nvPr/>
        </p:nvSpPr>
        <p:spPr>
          <a:xfrm>
            <a:off x="5447928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8180EE-558A-5765-B200-0751F220D919}"/>
              </a:ext>
            </a:extLst>
          </p:cNvPr>
          <p:cNvSpPr/>
          <p:nvPr/>
        </p:nvSpPr>
        <p:spPr>
          <a:xfrm>
            <a:off x="9408569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D4475F-FC1E-7EC6-3AAF-072B3F28549B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99118-FFDF-00BF-79D5-CD654A8FDBE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CCA9D08-BF58-CDD8-32F5-5FF12F15AB56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7D55AD1D-9B6C-EC3C-E212-8C2D6F9727B5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E6EECB-2EEA-F989-DC72-50EA5E89BFB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E8ADA8-31E7-33F9-6946-96054790A56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278286"/>
            <a:ext cx="3600000" cy="2160000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86C435-C9CF-BE31-F392-8EB787542223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278286"/>
            <a:ext cx="3600000" cy="2160000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501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3011</TotalTime>
  <Words>4074</Words>
  <Application>Microsoft Office PowerPoint</Application>
  <PresentationFormat>와이드스크린</PresentationFormat>
  <Paragraphs>995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Montserrat Black</vt:lpstr>
      <vt:lpstr>Arial</vt:lpstr>
      <vt:lpstr>나눔고딕 ExtraBold</vt:lpstr>
      <vt:lpstr>맑은 고딕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최현민</dc:creator>
  <cp:lastModifiedBy>최현민</cp:lastModifiedBy>
  <cp:revision>91</cp:revision>
  <dcterms:created xsi:type="dcterms:W3CDTF">2023-11-11T01:03:01Z</dcterms:created>
  <dcterms:modified xsi:type="dcterms:W3CDTF">2023-12-09T02:49:53Z</dcterms:modified>
</cp:coreProperties>
</file>